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1115" r:id="rId2"/>
    <p:sldId id="1036" r:id="rId3"/>
    <p:sldId id="1116" r:id="rId4"/>
    <p:sldId id="887" r:id="rId5"/>
    <p:sldId id="1009" r:id="rId6"/>
    <p:sldId id="900" r:id="rId7"/>
    <p:sldId id="1010" r:id="rId8"/>
    <p:sldId id="842" r:id="rId9"/>
    <p:sldId id="894" r:id="rId10"/>
    <p:sldId id="1016" r:id="rId11"/>
    <p:sldId id="1021" r:id="rId12"/>
    <p:sldId id="897" r:id="rId13"/>
    <p:sldId id="1020" r:id="rId14"/>
    <p:sldId id="1022" r:id="rId15"/>
    <p:sldId id="1015" r:id="rId16"/>
    <p:sldId id="901" r:id="rId17"/>
    <p:sldId id="902" r:id="rId18"/>
    <p:sldId id="1024" r:id="rId19"/>
    <p:sldId id="1025" r:id="rId20"/>
    <p:sldId id="1026" r:id="rId21"/>
    <p:sldId id="908" r:id="rId22"/>
    <p:sldId id="909" r:id="rId23"/>
    <p:sldId id="910" r:id="rId24"/>
    <p:sldId id="913" r:id="rId25"/>
    <p:sldId id="916" r:id="rId26"/>
    <p:sldId id="917" r:id="rId27"/>
    <p:sldId id="914" r:id="rId28"/>
    <p:sldId id="915" r:id="rId29"/>
    <p:sldId id="942" r:id="rId30"/>
    <p:sldId id="1027" r:id="rId31"/>
    <p:sldId id="924" r:id="rId32"/>
    <p:sldId id="1028" r:id="rId33"/>
    <p:sldId id="1031" r:id="rId34"/>
    <p:sldId id="1033" r:id="rId35"/>
    <p:sldId id="1034" r:id="rId36"/>
    <p:sldId id="1035" r:id="rId37"/>
    <p:sldId id="1114" r:id="rId38"/>
    <p:sldId id="1112" r:id="rId39"/>
    <p:sldId id="1113" r:id="rId40"/>
    <p:sldId id="1110" r:id="rId41"/>
    <p:sldId id="11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F6A"/>
    <a:srgbClr val="67FF67"/>
    <a:srgbClr val="8E5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B301B821-A1FF-4177-AEE7-76D212191A0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9EBF5"/>
          </a:solidFill>
        </a:fill>
      </a:tcStyle>
    </a:band1H>
    <a:band1V>
      <a:tcStyle>
        <a:tcBdr/>
        <a:fill>
          <a:solidFill>
            <a:srgbClr val="E9EBF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00A15C55-8517-42AA-B614-E9B94910E393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4E7"/>
          </a:solidFill>
        </a:fill>
      </a:tcStyle>
    </a:wholeTbl>
    <a:band1H>
      <a:tcStyle>
        <a:tcBdr/>
        <a:fill>
          <a:solidFill>
            <a:srgbClr val="FFE8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E8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C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C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3901793-BD85-4DFF-A4C0-7BC15022F85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953DC4-EC12-4AF2-B924-1E0945F8E66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9F276A9-A928-40CD-A028-A4B85FFF36F3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19E34D51-8CBD-45F8-A56C-60248E0DD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C3A414B8-2079-460A-9D40-C0AB53E96DF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FE0A01-57B2-445A-AFC9-F8385E4F545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DE8639-DA8D-4D73-843D-7808FC52B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A40AF88-AB82-4426-8AA0-F3CF6A992F13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772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EEB2-90AE-42B7-8092-3CB89B7F577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990D9-E225-4455-96C5-BF50DC6429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7389A-A939-4128-BE6F-9CAE27A752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2BFB06-1564-4AAD-8742-B70755E42261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3BA7A-67A7-4A1B-905F-287ED48698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C7085-E946-4C22-9074-E0719CCC42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D13EB7-4FB8-46D7-B321-528090C12EFB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35346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067A-BC33-413F-9BC4-BDE540EC471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AEC4E-338B-470A-A090-24E62E68920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617F-52F5-4081-A9D0-DD9900D073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AA7FBC-B84E-4AB5-9421-DEC6DC084140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15B54-574B-409E-A06E-2C01A688EB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2C45B-8BA8-4DF4-A8B9-F86F44F1FE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D32F0E-5790-4ADE-9677-5340EC137890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26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DF7BD-F0FB-4C7F-853B-900401B058A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3B379-3222-4C2C-84C1-B9F90BC42F4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ED92D-C203-48D4-AB52-070DA82658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7051B0-B8A2-4DFA-946C-789B21DC8668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7B1E-7533-404E-8D39-C9C298C0D8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C1966-CF04-4CFB-B738-1A5E8AC4D5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2760E3-E908-461C-88A3-8CDB3ADC3380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168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DFB8-4D8A-46DD-9C59-C6534B1C40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7FF67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77EE2-ACDA-4F93-AA37-68851FCD781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2C29C-2CEF-4F79-A586-259B002E89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4E398D-F442-4EDA-BA3D-C7FC26D08B97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ECBBE-95AD-47CF-A7DB-5CDFDFC90B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51DA9-B497-4346-80D0-11DE865C8A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5A4E7E-700B-4336-9788-3AFA62571903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5145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DFB6-60DB-4470-97D1-CD6748D3A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B4B34-51B0-4951-834C-21A722E5CD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5E838-8C4E-4DA8-8B84-9AB87C3BBF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0588B0-D08D-46BA-9734-F541BE3DC09D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E9E66-8193-433F-8546-4728DB46C1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14D7-19A3-46DB-A37A-1200D022756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582E69-DE87-4C38-996A-AEF8BB42B17E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438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64BC-BCCD-461C-B35D-E99E3BD4D2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31126-BF41-41ED-AAE0-28EF0D9F9A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B5951-A546-464E-956F-29D0040D908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25D46-BAEA-49C5-A8CB-75B8F331DD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8E15D9-129F-4B87-9C28-631D48D4347E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F6606-7096-494A-8651-8DB6E3BCD5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9FC4-3F19-4371-89E8-DCCACFEEDA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B329CE-B13A-42AD-82E2-C6572615B8D5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32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C8CED-4B63-4399-840F-DCE57F2C2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EA1AE-0B25-40E5-84B1-F6E9A759B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0803E-9DDD-4810-9E11-CDBE693658B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1FDF-BF48-48E4-A769-EEDBAD3BFC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1E7AB-D69D-4191-BAF0-8C7EB690FFB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94C33-FFA5-4BCB-A3E8-2BA6E0E25E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CBA219-2A0A-4453-A3CA-B24C56C49A9B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43EC9-4B21-4C1C-8234-10B1F1B1286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13166-D2BC-419F-8A9E-93165C804AC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F04259-4FA9-48A5-9441-086BEE118678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409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4EB4-61F5-4943-A13F-37433A28A3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DA44-8361-44F2-A18F-154C9838AE3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912A3-B66E-4121-9C00-D8A84923FC02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A9116-1CDA-4529-AEF2-34A3FA602D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9FEF-5960-4DEE-B456-681D76A8CA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38D52B-8C83-4713-86B4-9D267D09E97B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09370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2C546-E0DC-4268-B692-8028CA8CCB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C3B781-E8DC-4703-B0B7-43EA111BB3F1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3D13-AE78-423E-8B54-60FDB9C4710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D5A12-9555-48F9-AB8E-D439A47F71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0C03B7-41DD-43B9-B244-3B5C524B949B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967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65AC-6ACE-42FC-A641-95E65F2A4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C05C-CCB8-48F0-9E01-95B4E0DE54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39728-D034-4266-8744-43897C74E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BB4DE-4DFF-448B-8B78-2310E08325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267384-0B2F-472B-917C-525FD6732C9C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6CE0A-D7CD-4B63-A9DC-A1996737F9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41379-710A-466B-A959-00FDF6DEF8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60EF20-1C2C-4420-97D0-C08EB5D8E119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37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8C1A-36B8-4E99-AD77-2115E2B36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A0CFD-2E10-4A0C-AE98-4EF81B9850E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DA2B6-B6EA-43D2-B28F-7A88F6E5B7D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7A92E-B4AC-4675-BBFF-05D0F4CFAD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0FECE0-8FCA-4F59-AB12-1B58B620002B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A422F-9CB2-4758-A1C4-FB54856E30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AB35E-77DA-4E84-8CF3-E781FB9CD5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8DD6DF-0D3C-4C24-B722-1C023772000A}" type="slidenum"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91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EF5920-5579-4C4D-B278-52564D162A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C9AA-59FE-4C7F-971E-872CC1D90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12B0E-64C2-45FC-84C0-3EE3F40EA25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C71FB2B6-779C-4BBC-BF7F-EAC800E176F4}" type="datetime1">
              <a:rPr lang="es-MX"/>
              <a:pPr lvl="0"/>
              <a:t>24/08/2023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07C6-4498-48C5-9DC3-81AA11D8C8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BD22-C526-409B-A2D5-BAB9679AE6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MX" sz="1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B225FBD7-3CC6-4CE4-B638-974E53EF009A}" type="slidenum"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4400" b="0" i="0" u="none" strike="noStrike" kern="1200" cap="none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s-ES" sz="2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4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0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E45ABBD-19DE-4924-8E29-730F900C9F49}"/>
              </a:ext>
            </a:extLst>
          </p:cNvPr>
          <p:cNvSpPr/>
          <p:nvPr/>
        </p:nvSpPr>
        <p:spPr>
          <a:xfrm>
            <a:off x="4622800" y="-16765"/>
            <a:ext cx="7569200" cy="6874765"/>
          </a:xfrm>
          <a:prstGeom prst="rect">
            <a:avLst/>
          </a:prstGeom>
          <a:solidFill>
            <a:srgbClr val="131212"/>
          </a:solidFill>
          <a:ln>
            <a:solidFill>
              <a:srgbClr val="1312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IT Introduction to Deep Learning — The TensorFlow Blog">
            <a:extLst>
              <a:ext uri="{FF2B5EF4-FFF2-40B4-BE49-F238E27FC236}">
                <a16:creationId xmlns:a16="http://schemas.microsoft.com/office/drawing/2014/main" id="{7417F421-3CD8-401C-8FFE-83D3CE8C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429"/>
          <a:stretch/>
        </p:blipFill>
        <p:spPr bwMode="auto">
          <a:xfrm>
            <a:off x="0" y="-16765"/>
            <a:ext cx="4813300" cy="687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27">
            <a:extLst>
              <a:ext uri="{FF2B5EF4-FFF2-40B4-BE49-F238E27FC236}">
                <a16:creationId xmlns:a16="http://schemas.microsoft.com/office/drawing/2014/main" id="{D72441EF-64A6-47DB-B3A9-54809B11FA33}"/>
              </a:ext>
            </a:extLst>
          </p:cNvPr>
          <p:cNvSpPr/>
          <p:nvPr/>
        </p:nvSpPr>
        <p:spPr>
          <a:xfrm>
            <a:off x="4339328" y="4784251"/>
            <a:ext cx="7852672" cy="2073749"/>
          </a:xfrm>
          <a:prstGeom prst="rect">
            <a:avLst/>
          </a:prstGeom>
          <a:solidFill>
            <a:srgbClr val="1F4E79">
              <a:alpha val="6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tángulo 4">
            <a:extLst>
              <a:ext uri="{FF2B5EF4-FFF2-40B4-BE49-F238E27FC236}">
                <a16:creationId xmlns:a16="http://schemas.microsoft.com/office/drawing/2014/main" id="{57B46F80-33E5-4E48-9E30-FC62DBEB9D10}"/>
              </a:ext>
            </a:extLst>
          </p:cNvPr>
          <p:cNvSpPr/>
          <p:nvPr/>
        </p:nvSpPr>
        <p:spPr>
          <a:xfrm>
            <a:off x="4339328" y="0"/>
            <a:ext cx="5096772" cy="273921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5400" dirty="0">
                <a:solidFill>
                  <a:srgbClr val="3BBDED"/>
                </a:solidFill>
                <a:latin typeface="Bebas Neue" pitchFamily="34"/>
              </a:rPr>
              <a:t>Procesamiento de IMAGENES</a:t>
            </a:r>
            <a:endParaRPr lang="es-MX" sz="4000" b="0" i="0" u="none" strike="noStrike" kern="1200" cap="none" spc="0" baseline="0" dirty="0">
              <a:solidFill>
                <a:srgbClr val="3BBDED"/>
              </a:solidFill>
              <a:uFillTx/>
              <a:latin typeface="Bebas Neue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3200" b="0" i="0" u="none" strike="noStrike" kern="1200" cap="none" spc="0" baseline="0" dirty="0">
                <a:solidFill>
                  <a:schemeClr val="accent5">
                    <a:lumMod val="60000"/>
                    <a:lumOff val="40000"/>
                  </a:schemeClr>
                </a:solidFill>
                <a:uFillTx/>
                <a:latin typeface="Oswald" panose="02000503000000000000" pitchFamily="2" charset="0"/>
              </a:rPr>
              <a:t>Profesor: Enrique Camacho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Oswald" panose="02000503000000000000" pitchFamily="2" charset="0"/>
              </a:rPr>
              <a:t>enrique.camacho@gmail.com</a:t>
            </a:r>
            <a:endParaRPr lang="es-MX" sz="3200" b="0" i="0" u="none" strike="noStrike" kern="1200" cap="none" spc="0" baseline="0" dirty="0">
              <a:solidFill>
                <a:schemeClr val="accent5">
                  <a:lumMod val="60000"/>
                  <a:lumOff val="40000"/>
                </a:schemeClr>
              </a:solidFill>
              <a:uFillTx/>
              <a:latin typeface="Oswald" panose="02000503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89C00C-197B-41D3-8EBB-8B6CB704BA7E}"/>
              </a:ext>
            </a:extLst>
          </p:cNvPr>
          <p:cNvSpPr txBox="1"/>
          <p:nvPr/>
        </p:nvSpPr>
        <p:spPr>
          <a:xfrm>
            <a:off x="4333374" y="3641791"/>
            <a:ext cx="7852673" cy="1323439"/>
          </a:xfrm>
          <a:prstGeom prst="rect">
            <a:avLst/>
          </a:prstGeom>
          <a:solidFill>
            <a:srgbClr val="0C95C0"/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4000" dirty="0">
                <a:solidFill>
                  <a:schemeClr val="bg1"/>
                </a:solidFill>
                <a:latin typeface="Montserrat" panose="02000505000000020004" pitchFamily="2" charset="0"/>
              </a:rPr>
              <a:t>PI - 02 -  Manipulación de  imágenes </a:t>
            </a:r>
            <a:endParaRPr lang="en-US" sz="4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026" name="Picture 2" descr="TecNM | Instituto Tecnológico de Mérida">
            <a:extLst>
              <a:ext uri="{FF2B5EF4-FFF2-40B4-BE49-F238E27FC236}">
                <a16:creationId xmlns:a16="http://schemas.microsoft.com/office/drawing/2014/main" id="{02B491FC-0707-D6A3-8B27-E94C52F27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772" y="5215813"/>
            <a:ext cx="1252105" cy="136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NM | Tecnológico Nacional de México">
            <a:extLst>
              <a:ext uri="{FF2B5EF4-FFF2-40B4-BE49-F238E27FC236}">
                <a16:creationId xmlns:a16="http://schemas.microsoft.com/office/drawing/2014/main" id="{1ECE1ED5-7DF2-D6EE-0CFA-11252B9E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93" y="4994729"/>
            <a:ext cx="1762018" cy="176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3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1877D-83D1-4909-9208-39D0EF5E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5" y="-22030"/>
            <a:ext cx="10515600" cy="1325559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Oswald" panose="02000503000000000000" pitchFamily="2" charset="0"/>
              </a:rPr>
              <a:t>Abrir un archivo: "</a:t>
            </a:r>
            <a:r>
              <a:rPr lang="es-MX" sz="2800" dirty="0">
                <a:solidFill>
                  <a:srgbClr val="67FF67"/>
                </a:solidFill>
                <a:latin typeface="Oswald" panose="02000503000000000000" pitchFamily="2" charset="0"/>
              </a:rPr>
              <a:t>Hola mundo“ (Recomendado para </a:t>
            </a:r>
            <a:r>
              <a:rPr lang="es-MX" sz="2800" dirty="0" err="1">
                <a:solidFill>
                  <a:srgbClr val="67FF67"/>
                </a:solidFill>
                <a:latin typeface="Oswald" panose="02000503000000000000" pitchFamily="2" charset="0"/>
              </a:rPr>
              <a:t>openCV</a:t>
            </a:r>
            <a:r>
              <a:rPr lang="es-MX" sz="2800" dirty="0">
                <a:solidFill>
                  <a:srgbClr val="67FF67"/>
                </a:solidFill>
                <a:latin typeface="Oswald" panose="02000503000000000000" pitchFamily="2" charset="0"/>
              </a:rPr>
              <a:t> en Jupyter)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4FCD55-3BD9-4140-81D7-73E8469E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10</a:t>
            </a:fld>
            <a:endParaRPr lang="es-MX"/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EE487D56-80E9-4DE3-9C91-697EFE33D5FC}"/>
              </a:ext>
            </a:extLst>
          </p:cNvPr>
          <p:cNvSpPr txBox="1"/>
          <p:nvPr/>
        </p:nvSpPr>
        <p:spPr>
          <a:xfrm>
            <a:off x="734785" y="1047246"/>
            <a:ext cx="10946363" cy="360978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import </a:t>
            </a:r>
            <a:r>
              <a:rPr lang="en-US" sz="2800" b="1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matplotlib.pyplot</a:t>
            </a: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 as </a:t>
            </a:r>
            <a:r>
              <a:rPr lang="en-US" sz="2800" b="1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plt</a:t>
            </a:r>
            <a:endParaRPr lang="en-US" sz="2800" b="1" dirty="0">
              <a:solidFill>
                <a:srgbClr val="00B0F0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import </a:t>
            </a:r>
            <a:r>
              <a:rPr lang="en-US" sz="2800" b="1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numpy</a:t>
            </a: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 as np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import cv2 as cv</a:t>
            </a:r>
          </a:p>
          <a:p>
            <a:pPr>
              <a:buClr>
                <a:schemeClr val="lt1"/>
              </a:buClr>
              <a:buSzPct val="25000"/>
            </a:pP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cv.cvtColor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 cv.COLOR_BGR2RGB)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8A6297-2098-4A48-8A71-D1780426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5" y="3745295"/>
            <a:ext cx="3648075" cy="29142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E8ED9B-1553-4BC2-9EE0-2130F81FE3A3}"/>
              </a:ext>
            </a:extLst>
          </p:cNvPr>
          <p:cNvSpPr txBox="1"/>
          <p:nvPr/>
        </p:nvSpPr>
        <p:spPr>
          <a:xfrm>
            <a:off x="941615" y="4958631"/>
            <a:ext cx="4657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>
                <a:solidFill>
                  <a:srgbClr val="FFFF00"/>
                </a:solidFill>
              </a:rPr>
              <a:t>Esta opción es la que más estaremos utilizando, y usaremos la biblioteca </a:t>
            </a:r>
            <a:r>
              <a:rPr lang="es-MX" sz="2000" i="1" dirty="0" err="1">
                <a:solidFill>
                  <a:srgbClr val="FFFF00"/>
                </a:solidFill>
              </a:rPr>
              <a:t>matplotlib</a:t>
            </a:r>
            <a:r>
              <a:rPr lang="es-MX" sz="2000" i="1" dirty="0">
                <a:solidFill>
                  <a:srgbClr val="FFFF00"/>
                </a:solidFill>
              </a:rPr>
              <a:t> para desplegar la imagen </a:t>
            </a:r>
            <a:endParaRPr lang="en-US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28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1877D-83D1-4909-9208-39D0EF5E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5" y="-22030"/>
            <a:ext cx="10515600" cy="1325559"/>
          </a:xfrm>
        </p:spPr>
        <p:txBody>
          <a:bodyPr>
            <a:normAutofit/>
          </a:bodyPr>
          <a:lstStyle/>
          <a:p>
            <a:r>
              <a:rPr lang="es-MX" sz="3600" dirty="0" err="1">
                <a:solidFill>
                  <a:srgbClr val="67FF67"/>
                </a:solidFill>
                <a:latin typeface="Oswald" panose="02000503000000000000" pitchFamily="2" charset="0"/>
              </a:rPr>
              <a:t>shape</a:t>
            </a:r>
            <a:r>
              <a:rPr lang="es-MX" sz="3600" dirty="0">
                <a:solidFill>
                  <a:srgbClr val="67FF67"/>
                </a:solidFill>
                <a:latin typeface="Oswald" panose="02000503000000000000" pitchFamily="2" charset="0"/>
              </a:rPr>
              <a:t>: propiedades básicas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4FCD55-3BD9-4140-81D7-73E8469E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11</a:t>
            </a:fld>
            <a:endParaRPr lang="es-MX"/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EE487D56-80E9-4DE3-9C91-697EFE33D5FC}"/>
              </a:ext>
            </a:extLst>
          </p:cNvPr>
          <p:cNvSpPr txBox="1"/>
          <p:nvPr/>
        </p:nvSpPr>
        <p:spPr>
          <a:xfrm>
            <a:off x="622818" y="2029651"/>
            <a:ext cx="10946363" cy="221913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Función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shape",</a:t>
            </a:r>
            <a:r>
              <a:rPr lang="en-US" sz="24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print("alto:",</a:t>
            </a:r>
            <a:r>
              <a:rPr lang="en-US" sz="24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[0],"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pixeles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")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print("ancho:", </a:t>
            </a:r>
            <a:r>
              <a:rPr lang="en-US" sz="24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[1],"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pixeles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" 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canales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: ", </a:t>
            </a:r>
            <a:r>
              <a:rPr lang="en-US" sz="24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[2])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2B326A-E37D-4E0D-9200-5FE30C52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17" y="4341970"/>
            <a:ext cx="5468113" cy="228631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111DDF96-CB36-4990-BBE4-B2886FD2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00" y="1303529"/>
            <a:ext cx="11536800" cy="1087437"/>
          </a:xfrm>
        </p:spPr>
        <p:txBody>
          <a:bodyPr>
            <a:normAutofit/>
          </a:bodyPr>
          <a:lstStyle/>
          <a:p>
            <a:r>
              <a:rPr lang="es-MX" sz="2000" dirty="0"/>
              <a:t>El siguiente código muestra como  ver las propiedades de una imagen: alto, ancho y numero de canales</a:t>
            </a:r>
          </a:p>
        </p:txBody>
      </p:sp>
    </p:spTree>
    <p:extLst>
      <p:ext uri="{BB962C8B-B14F-4D97-AF65-F5344CB8AC3E}">
        <p14:creationId xmlns:p14="http://schemas.microsoft.com/office/powerpoint/2010/main" val="43580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16C0-44AC-4989-AF63-94A9392C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Escala de grises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B43E25-632A-46D2-ACA9-54FBE115B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Muchas veces para simplificar el manejo de imágenes será necesario convertirla a escala de grises.</a:t>
            </a:r>
          </a:p>
          <a:p>
            <a:r>
              <a:rPr lang="es-MX" dirty="0">
                <a:solidFill>
                  <a:schemeClr val="bg1"/>
                </a:solidFill>
              </a:rPr>
              <a:t>El valor 0 es el negro</a:t>
            </a:r>
          </a:p>
          <a:p>
            <a:r>
              <a:rPr lang="es-MX" dirty="0">
                <a:solidFill>
                  <a:schemeClr val="bg1"/>
                </a:solidFill>
              </a:rPr>
              <a:t>EL valor 255 es el blanco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3A0532-BC22-4391-9E97-EB12CF27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12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146" name="Picture 2" descr="Resultado de imagen para escala gris 0 255">
            <a:extLst>
              <a:ext uri="{FF2B5EF4-FFF2-40B4-BE49-F238E27FC236}">
                <a16:creationId xmlns:a16="http://schemas.microsoft.com/office/drawing/2014/main" id="{0429AAC0-637C-4EB0-B220-900F94D9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02" y="4001295"/>
            <a:ext cx="6451665" cy="198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0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9E2C-FF24-4CF8-8AFD-548FACCA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3" y="333289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Conversión a escala de grises en </a:t>
            </a:r>
            <a:r>
              <a:rPr lang="es-MX" dirty="0" err="1">
                <a:latin typeface="Oswald" panose="02000503000000000000" pitchFamily="2" charset="0"/>
              </a:rPr>
              <a:t>openCV</a:t>
            </a:r>
            <a:endParaRPr lang="en-US" dirty="0">
              <a:latin typeface="Oswald" panose="02000503000000000000" pitchFamily="2" charset="0"/>
            </a:endParaRPr>
          </a:p>
        </p:txBody>
      </p:sp>
      <p:sp>
        <p:nvSpPr>
          <p:cNvPr id="4" name="Shape 260">
            <a:extLst>
              <a:ext uri="{FF2B5EF4-FFF2-40B4-BE49-F238E27FC236}">
                <a16:creationId xmlns:a16="http://schemas.microsoft.com/office/drawing/2014/main" id="{2D5837A4-E184-4BA5-A159-49B2C1FBE55B}"/>
              </a:ext>
            </a:extLst>
          </p:cNvPr>
          <p:cNvSpPr txBox="1"/>
          <p:nvPr/>
        </p:nvSpPr>
        <p:spPr>
          <a:xfrm>
            <a:off x="838203" y="1382905"/>
            <a:ext cx="10946363" cy="230327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cv.cvtColor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,cmap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8B3303-5FF4-484A-A79F-98B1C4B9B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34" y="3835400"/>
            <a:ext cx="3917899" cy="29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E9E2C-FF24-4CF8-8AFD-548FACCA2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8" y="136529"/>
            <a:ext cx="10515600" cy="1063621"/>
          </a:xfrm>
        </p:spPr>
        <p:txBody>
          <a:bodyPr/>
          <a:lstStyle/>
          <a:p>
            <a:r>
              <a:rPr lang="es-MX" dirty="0" err="1">
                <a:latin typeface="Oswald" panose="02000503000000000000" pitchFamily="2" charset="0"/>
              </a:rPr>
              <a:t>Grid</a:t>
            </a:r>
            <a:r>
              <a:rPr lang="es-MX" dirty="0">
                <a:latin typeface="Oswald" panose="02000503000000000000" pitchFamily="2" charset="0"/>
              </a:rPr>
              <a:t> y barra de escala de grises</a:t>
            </a:r>
            <a:endParaRPr lang="en-US" dirty="0">
              <a:latin typeface="Oswald" panose="02000503000000000000" pitchFamily="2" charset="0"/>
            </a:endParaRPr>
          </a:p>
        </p:txBody>
      </p:sp>
      <p:sp>
        <p:nvSpPr>
          <p:cNvPr id="4" name="Shape 260">
            <a:extLst>
              <a:ext uri="{FF2B5EF4-FFF2-40B4-BE49-F238E27FC236}">
                <a16:creationId xmlns:a16="http://schemas.microsoft.com/office/drawing/2014/main" id="{2D5837A4-E184-4BA5-A159-49B2C1FBE55B}"/>
              </a:ext>
            </a:extLst>
          </p:cNvPr>
          <p:cNvSpPr txBox="1"/>
          <p:nvPr/>
        </p:nvSpPr>
        <p:spPr>
          <a:xfrm>
            <a:off x="838203" y="1382904"/>
            <a:ext cx="10946363" cy="271919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 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cv.cvtColor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,cmap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='gray’)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plt.colorbar</a:t>
            </a:r>
            <a:r>
              <a:rPr lang="en-US" sz="2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plt.grid</a:t>
            </a:r>
            <a:r>
              <a:rPr lang="en-US" sz="2800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FAF5B8-EE6E-4466-A51B-CC1D987A4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79" y="3263900"/>
            <a:ext cx="3983518" cy="30734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EB6C2A-D2D0-4D5E-854F-D90CF49F1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8" y="4401151"/>
            <a:ext cx="5038722" cy="214788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Algunas veces para entender la imagen se puede agregar un </a:t>
            </a:r>
            <a:r>
              <a:rPr lang="es-MX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grid</a:t>
            </a:r>
            <a:r>
              <a:rPr lang="es-MX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así como la escala de colores.</a:t>
            </a:r>
          </a:p>
        </p:txBody>
      </p:sp>
    </p:spTree>
    <p:extLst>
      <p:ext uri="{BB962C8B-B14F-4D97-AF65-F5344CB8AC3E}">
        <p14:creationId xmlns:p14="http://schemas.microsoft.com/office/powerpoint/2010/main" val="340444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4CD5F-233C-4D82-8C76-28328B5A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8" y="111129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Dimensiones de una imagen en escala de grises</a:t>
            </a:r>
            <a:endParaRPr lang="en-US" dirty="0"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7A194D-1019-4BC2-8BC7-24D4585DE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3" y="1362524"/>
            <a:ext cx="10515600" cy="984248"/>
          </a:xfrm>
        </p:spPr>
        <p:txBody>
          <a:bodyPr>
            <a:normAutofit lnSpcReduction="10000"/>
          </a:bodyPr>
          <a:lstStyle/>
          <a:p>
            <a:r>
              <a:rPr lang="es-MX" sz="2400" dirty="0"/>
              <a:t>Cuando hemos convertido la imagen a escala de grises, desaparecen los canales RGB y solo nos queda un arreglo de dos dimensiones</a:t>
            </a:r>
            <a:endParaRPr lang="en-US" sz="2400" dirty="0"/>
          </a:p>
        </p:txBody>
      </p:sp>
      <p:sp>
        <p:nvSpPr>
          <p:cNvPr id="4" name="Shape 260">
            <a:extLst>
              <a:ext uri="{FF2B5EF4-FFF2-40B4-BE49-F238E27FC236}">
                <a16:creationId xmlns:a16="http://schemas.microsoft.com/office/drawing/2014/main" id="{22E9558D-E894-4DB9-83C0-79CD6C88A603}"/>
              </a:ext>
            </a:extLst>
          </p:cNvPr>
          <p:cNvSpPr txBox="1"/>
          <p:nvPr/>
        </p:nvSpPr>
        <p:spPr>
          <a:xfrm>
            <a:off x="622818" y="2679226"/>
            <a:ext cx="10946363" cy="140880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Función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shape",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print("alto:",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[0],"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pixeles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")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print("ancho:", 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.shape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[1],"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pixeles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" 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D7DB83-DD68-4B4C-AFDE-50E184E9C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8" y="4444998"/>
            <a:ext cx="7402776" cy="21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E1C60-F633-46A1-93F7-F17DD6B7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41" y="-82122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Sistema de coordenadas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33C385-2523-4F4F-8F98-A5B4B1DB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41" y="1284203"/>
            <a:ext cx="10515600" cy="1713988"/>
          </a:xfrm>
        </p:spPr>
        <p:txBody>
          <a:bodyPr/>
          <a:lstStyle/>
          <a:p>
            <a:r>
              <a:rPr lang="es-MX" dirty="0"/>
              <a:t>El sistema tiene como origen la esquina izquierda comenzando con (0,0)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F26596-D851-455D-94FD-EE4A102A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16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13BA13-5287-4BCB-99B9-F4334497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451753"/>
            <a:ext cx="5442759" cy="404681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F7041D-C141-45A0-B6DA-4E1B511FD5CA}"/>
              </a:ext>
            </a:extLst>
          </p:cNvPr>
          <p:cNvSpPr txBox="1"/>
          <p:nvPr/>
        </p:nvSpPr>
        <p:spPr>
          <a:xfrm>
            <a:off x="4452160" y="274535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(0,0)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8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9725B-C38E-4641-BAD0-F6F27B8FF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19" y="372446"/>
            <a:ext cx="10515600" cy="132555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Oswald" panose="02000503000000000000" pitchFamily="2" charset="0"/>
              </a:rPr>
              <a:t>Cambiar el color a un pixel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2B1E58-5ABF-4CA9-BEA2-BFE22B71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17</a:t>
            </a:fld>
            <a:endParaRPr lang="es-MX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800BE6E-9C5D-4DC9-BC25-B2AB2B3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100"/>
          </a:xfrm>
        </p:spPr>
        <p:txBody>
          <a:bodyPr/>
          <a:lstStyle/>
          <a:p>
            <a:r>
              <a:rPr lang="es-MX" dirty="0"/>
              <a:t>Asignar al pixel (0,0) y al (70,250) el color negro</a:t>
            </a:r>
          </a:p>
        </p:txBody>
      </p:sp>
      <p:sp>
        <p:nvSpPr>
          <p:cNvPr id="7" name="Shape 260">
            <a:extLst>
              <a:ext uri="{FF2B5EF4-FFF2-40B4-BE49-F238E27FC236}">
                <a16:creationId xmlns:a16="http://schemas.microsoft.com/office/drawing/2014/main" id="{FBDF3A80-753A-47E5-913F-D6E81D18A5BE}"/>
              </a:ext>
            </a:extLst>
          </p:cNvPr>
          <p:cNvSpPr txBox="1"/>
          <p:nvPr/>
        </p:nvSpPr>
        <p:spPr>
          <a:xfrm>
            <a:off x="1190392" y="2363790"/>
            <a:ext cx="8156807" cy="161201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[0,0]=0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[70,250]=0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img_gray,cmap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plt.grid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D27A64B-FEA7-448B-B729-8BE9F4ED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49" y="4221079"/>
            <a:ext cx="2865351" cy="21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BC2C9D-C076-420C-8E77-614C0F2D2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41" y="3975805"/>
            <a:ext cx="2990953" cy="2252925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634F852-99C2-4800-BEEA-703C364A6D7B}"/>
              </a:ext>
            </a:extLst>
          </p:cNvPr>
          <p:cNvCxnSpPr/>
          <p:nvPr/>
        </p:nvCxnSpPr>
        <p:spPr>
          <a:xfrm flipH="1" flipV="1">
            <a:off x="7353300" y="4667250"/>
            <a:ext cx="262890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0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9725B-C38E-4641-BAD0-F6F27B8FF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19" y="372446"/>
            <a:ext cx="10515600" cy="1325559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Oswald" panose="02000503000000000000" pitchFamily="2" charset="0"/>
              </a:rPr>
              <a:t>Cambiando zonas a negro y blanco</a:t>
            </a:r>
          </a:p>
        </p:txBody>
      </p:sp>
      <p:sp>
        <p:nvSpPr>
          <p:cNvPr id="7" name="Shape 260">
            <a:extLst>
              <a:ext uri="{FF2B5EF4-FFF2-40B4-BE49-F238E27FC236}">
                <a16:creationId xmlns:a16="http://schemas.microsoft.com/office/drawing/2014/main" id="{FBDF3A80-753A-47E5-913F-D6E81D18A5BE}"/>
              </a:ext>
            </a:extLst>
          </p:cNvPr>
          <p:cNvSpPr txBox="1"/>
          <p:nvPr/>
        </p:nvSpPr>
        <p:spPr>
          <a:xfrm>
            <a:off x="737119" y="1698005"/>
            <a:ext cx="5358882" cy="26161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[0:150,200:300]=0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[300:350,400:450]=255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img_gray,cmap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plt.grid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C101BB-F6EA-4490-9953-DDCA3D93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93" y="1698005"/>
            <a:ext cx="5391401" cy="46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73299-AF5A-42A6-B2D0-E80B8539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3" y="106332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Cortando una parte de la imagen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64CE8E-50C4-4C3B-9897-D09DF6EF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19</a:t>
            </a:fld>
            <a:endParaRPr lang="es-MX"/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FC03D3D1-D9C2-4284-819F-B311DA83042F}"/>
              </a:ext>
            </a:extLst>
          </p:cNvPr>
          <p:cNvSpPr txBox="1"/>
          <p:nvPr/>
        </p:nvSpPr>
        <p:spPr>
          <a:xfrm>
            <a:off x="838201" y="1558501"/>
            <a:ext cx="7061200" cy="16319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corner =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[0:150, 0:400]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corner,cmap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84F1B7-4AF4-4173-A472-EFE940D1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5609"/>
            <a:ext cx="5363323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2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5B03D7-26F3-47B4-B115-8906B504FD38}"/>
              </a:ext>
            </a:extLst>
          </p:cNvPr>
          <p:cNvSpPr/>
          <p:nvPr/>
        </p:nvSpPr>
        <p:spPr>
          <a:xfrm>
            <a:off x="266700" y="4800847"/>
            <a:ext cx="11477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5000" dirty="0">
                <a:solidFill>
                  <a:schemeClr val="accent4">
                    <a:lumMod val="75000"/>
                  </a:schemeClr>
                </a:solidFill>
                <a:latin typeface="Oswald" panose="02000503000000000000" pitchFamily="2" charset="0"/>
              </a:rPr>
              <a:t>Parte 1</a:t>
            </a:r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Oswald" panose="02000503000000000000" pitchFamily="2" charset="0"/>
              </a:rPr>
              <a:t>:</a:t>
            </a:r>
            <a:br>
              <a:rPr lang="es-MX" sz="3600" dirty="0">
                <a:latin typeface="Montserrat" panose="02000505000000020004" pitchFamily="2" charset="0"/>
              </a:rPr>
            </a:br>
            <a:r>
              <a:rPr lang="es-MX" sz="3600" dirty="0">
                <a:solidFill>
                  <a:srgbClr val="00B050"/>
                </a:solidFill>
                <a:latin typeface="Montserrat" panose="02000505000000020004" pitchFamily="2" charset="0"/>
              </a:rPr>
              <a:t>Conocer los principales pasos para manejo de imágenes con </a:t>
            </a:r>
            <a:r>
              <a:rPr lang="es-MX" sz="3600" dirty="0" err="1">
                <a:solidFill>
                  <a:srgbClr val="00B050"/>
                </a:solidFill>
                <a:latin typeface="Montserrat" panose="02000505000000020004" pitchFamily="2" charset="0"/>
              </a:rPr>
              <a:t>OpenCV</a:t>
            </a:r>
            <a:endParaRPr lang="en-US"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910D56-F544-4C9E-8A23-DB17BAAE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13" y="299615"/>
            <a:ext cx="7443622" cy="41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68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73299-AF5A-42A6-B2D0-E80B8539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3" y="106332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Cortando una parte de la imagen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64CE8E-50C4-4C3B-9897-D09DF6EF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20</a:t>
            </a:fld>
            <a:endParaRPr lang="es-MX"/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FC03D3D1-D9C2-4284-819F-B311DA83042F}"/>
              </a:ext>
            </a:extLst>
          </p:cNvPr>
          <p:cNvSpPr txBox="1"/>
          <p:nvPr/>
        </p:nvSpPr>
        <p:spPr>
          <a:xfrm>
            <a:off x="864117" y="1279100"/>
            <a:ext cx="10946363" cy="22642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#</a:t>
            </a:r>
            <a:r>
              <a:rPr lang="en-US" sz="2400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Cargando</a:t>
            </a:r>
            <a:r>
              <a:rPr lang="en-US" sz="24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nuevamente</a:t>
            </a:r>
            <a:r>
              <a:rPr lang="en-US" sz="2400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 la imagen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cv.cvtColor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 cv.COLOR_BGR2GRAY)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corner = 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[0:150, 0:400]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corner,cmap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4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3E800C-EAC2-4916-8CA1-A0C21BBA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99" y="3871615"/>
            <a:ext cx="5412235" cy="28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078A6-281E-412B-B037-8D5B812AA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3" y="252319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Filtros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5C4D0-6C32-4D20-8EA6-85F1C442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bg1"/>
                </a:solidFill>
              </a:rPr>
              <a:pPr/>
              <a:t>21</a:t>
            </a:fld>
            <a:endParaRPr lang="es-MX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AFDC5C1-9B2E-4611-A349-BDAC02136C46}"/>
              </a:ext>
            </a:extLst>
          </p:cNvPr>
          <p:cNvSpPr/>
          <p:nvPr/>
        </p:nvSpPr>
        <p:spPr>
          <a:xfrm>
            <a:off x="3816220" y="365125"/>
            <a:ext cx="7921690" cy="6356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kernel image filter">
            <a:extLst>
              <a:ext uri="{FF2B5EF4-FFF2-40B4-BE49-F238E27FC236}">
                <a16:creationId xmlns:a16="http://schemas.microsoft.com/office/drawing/2014/main" id="{F40B5901-6C95-4B37-A094-94F7BE2E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96" y="860619"/>
            <a:ext cx="7214114" cy="54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D5C9BAE-955F-42FC-A427-6C12D19A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90" y="1825625"/>
            <a:ext cx="3128865" cy="435133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Transforman imágenes en nuevas imágenes</a:t>
            </a:r>
          </a:p>
          <a:p>
            <a:r>
              <a:rPr lang="es-MX" dirty="0">
                <a:solidFill>
                  <a:schemeClr val="bg1"/>
                </a:solidFill>
              </a:rPr>
              <a:t>Los más comunes son Medio, Gaussiano y Mediana.</a:t>
            </a:r>
          </a:p>
        </p:txBody>
      </p:sp>
    </p:spTree>
    <p:extLst>
      <p:ext uri="{BB962C8B-B14F-4D97-AF65-F5344CB8AC3E}">
        <p14:creationId xmlns:p14="http://schemas.microsoft.com/office/powerpoint/2010/main" val="26806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24624-ADE6-4DBB-949C-0A580194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136525"/>
            <a:ext cx="10515600" cy="1325563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Filtro medio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E0A1DB-E380-46B8-AA31-EE783C051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22" y="1525377"/>
            <a:ext cx="7148052" cy="4830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5E323-5A9F-4751-B490-0D6E921B3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490"/>
          <a:stretch/>
        </p:blipFill>
        <p:spPr>
          <a:xfrm>
            <a:off x="4105470" y="6438030"/>
            <a:ext cx="1147665" cy="28344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B6AD82-3F2D-46F3-B087-F39743834D67}"/>
              </a:ext>
            </a:extLst>
          </p:cNvPr>
          <p:cNvSpPr txBox="1"/>
          <p:nvPr/>
        </p:nvSpPr>
        <p:spPr>
          <a:xfrm>
            <a:off x="4263931" y="762940"/>
            <a:ext cx="7520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Elementos=17,14,13,21,64,62,42,54,61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6387A6-8352-407E-AFD4-DD7CABA26EC6}"/>
              </a:ext>
            </a:extLst>
          </p:cNvPr>
          <p:cNvSpPr txBox="1"/>
          <p:nvPr/>
        </p:nvSpPr>
        <p:spPr>
          <a:xfrm>
            <a:off x="7683406" y="1694300"/>
            <a:ext cx="4017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Suma=17+14+13+21</a:t>
            </a:r>
          </a:p>
          <a:p>
            <a:r>
              <a:rPr lang="es-MX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+64+62+42+54+61</a:t>
            </a:r>
          </a:p>
        </p:txBody>
      </p:sp>
    </p:spTree>
    <p:extLst>
      <p:ext uri="{BB962C8B-B14F-4D97-AF65-F5344CB8AC3E}">
        <p14:creationId xmlns:p14="http://schemas.microsoft.com/office/powerpoint/2010/main" val="408826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11F6BD-1BBD-4E40-8AA0-D34D40696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8247"/>
            <a:ext cx="7757652" cy="50603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77CC1B-9882-45A9-87FD-280C2112FB40}"/>
              </a:ext>
            </a:extLst>
          </p:cNvPr>
          <p:cNvSpPr txBox="1"/>
          <p:nvPr/>
        </p:nvSpPr>
        <p:spPr>
          <a:xfrm>
            <a:off x="7870270" y="136824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Suma=348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86045A-15EC-488F-8C71-F9675FA2013F}"/>
              </a:ext>
            </a:extLst>
          </p:cNvPr>
          <p:cNvSpPr txBox="1"/>
          <p:nvPr/>
        </p:nvSpPr>
        <p:spPr>
          <a:xfrm>
            <a:off x="7870270" y="1909024"/>
            <a:ext cx="3737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Promedio=348/9=38.66 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 = 39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873014-BD9C-4FBE-97AD-88C3F5895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490"/>
          <a:stretch/>
        </p:blipFill>
        <p:spPr>
          <a:xfrm>
            <a:off x="4245429" y="6538912"/>
            <a:ext cx="1147665" cy="2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B3F99-DD65-4B10-83B8-B3312012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24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11F6BD-1BBD-4E40-8AA0-D34D40696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8247"/>
            <a:ext cx="7757652" cy="506034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44EE8CD-569A-49B5-B3E1-EFF186847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28146"/>
              </p:ext>
            </p:extLst>
          </p:nvPr>
        </p:nvGraphicFramePr>
        <p:xfrm>
          <a:off x="8393468" y="3965313"/>
          <a:ext cx="2500605" cy="246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121">
                  <a:extLst>
                    <a:ext uri="{9D8B030D-6E8A-4147-A177-3AD203B41FA5}">
                      <a16:colId xmlns:a16="http://schemas.microsoft.com/office/drawing/2014/main" val="3832800029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2622681152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3179755545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1611545004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3448281468"/>
                    </a:ext>
                  </a:extLst>
                </a:gridCol>
              </a:tblGrid>
              <a:tr h="492656"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84950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FFFF00"/>
                          </a:solidFill>
                        </a:rPr>
                        <a:t>39</a:t>
                      </a:r>
                      <a:endParaRPr lang="es-MX" sz="16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358784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915818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26229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383383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A62B9C47-7AC6-4F9C-A8B5-8E354F90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490"/>
          <a:stretch/>
        </p:blipFill>
        <p:spPr>
          <a:xfrm>
            <a:off x="4198775" y="6538912"/>
            <a:ext cx="1147665" cy="28344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F76D46D-D813-4D35-9DA5-F8611A31204B}"/>
              </a:ext>
            </a:extLst>
          </p:cNvPr>
          <p:cNvSpPr/>
          <p:nvPr/>
        </p:nvSpPr>
        <p:spPr>
          <a:xfrm>
            <a:off x="662474" y="2019958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CF37C88-571A-49E5-BB56-ABF1E11DACC3}"/>
              </a:ext>
            </a:extLst>
          </p:cNvPr>
          <p:cNvSpPr/>
          <p:nvPr/>
        </p:nvSpPr>
        <p:spPr>
          <a:xfrm>
            <a:off x="8393468" y="3898420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07C63B3-1D7C-41EB-9DD6-3EDB1E04597A}"/>
              </a:ext>
            </a:extLst>
          </p:cNvPr>
          <p:cNvSpPr txBox="1"/>
          <p:nvPr/>
        </p:nvSpPr>
        <p:spPr>
          <a:xfrm>
            <a:off x="8279997" y="3431093"/>
            <a:ext cx="16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Resultado Final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EAED72-7810-403D-82D5-6E31F9A5258A}"/>
              </a:ext>
            </a:extLst>
          </p:cNvPr>
          <p:cNvSpPr txBox="1"/>
          <p:nvPr/>
        </p:nvSpPr>
        <p:spPr>
          <a:xfrm>
            <a:off x="7870270" y="136824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Suma=348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F9BF44-BAE4-4287-90CA-58B86327FC86}"/>
              </a:ext>
            </a:extLst>
          </p:cNvPr>
          <p:cNvSpPr txBox="1"/>
          <p:nvPr/>
        </p:nvSpPr>
        <p:spPr>
          <a:xfrm>
            <a:off x="7870270" y="1909024"/>
            <a:ext cx="3737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Promedio=348/9=38.66 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 = 39</a:t>
            </a:r>
          </a:p>
        </p:txBody>
      </p:sp>
    </p:spTree>
    <p:extLst>
      <p:ext uri="{BB962C8B-B14F-4D97-AF65-F5344CB8AC3E}">
        <p14:creationId xmlns:p14="http://schemas.microsoft.com/office/powerpoint/2010/main" val="33814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B3F99-DD65-4B10-83B8-B3312012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25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11F6BD-1BBD-4E40-8AA0-D34D40696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8247"/>
            <a:ext cx="7757652" cy="506034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D516861B-2F73-43BE-80D2-47818093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136525"/>
            <a:ext cx="10515600" cy="1325563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Filtro mediana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C849F8-F2D5-4D61-A7B9-108026F3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490"/>
          <a:stretch/>
        </p:blipFill>
        <p:spPr>
          <a:xfrm>
            <a:off x="4273420" y="6574555"/>
            <a:ext cx="1147665" cy="28344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52F84F8-DE1B-4B33-AA89-4E3F5C8D929E}"/>
              </a:ext>
            </a:extLst>
          </p:cNvPr>
          <p:cNvSpPr/>
          <p:nvPr/>
        </p:nvSpPr>
        <p:spPr>
          <a:xfrm>
            <a:off x="643812" y="2006082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1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CB3F99-DD65-4B10-83B8-B3312012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26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11F6BD-1BBD-4E40-8AA0-D34D40696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8247"/>
            <a:ext cx="7757652" cy="50603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77CC1B-9882-45A9-87FD-280C2112FB40}"/>
              </a:ext>
            </a:extLst>
          </p:cNvPr>
          <p:cNvSpPr txBox="1"/>
          <p:nvPr/>
        </p:nvSpPr>
        <p:spPr>
          <a:xfrm>
            <a:off x="3997231" y="179825"/>
            <a:ext cx="7520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Elementos=17,14,13,21,64,62,42,54,61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44EE8CD-569A-49B5-B3E1-EFF186847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51146"/>
              </p:ext>
            </p:extLst>
          </p:nvPr>
        </p:nvGraphicFramePr>
        <p:xfrm>
          <a:off x="8385658" y="3965313"/>
          <a:ext cx="2500605" cy="246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121">
                  <a:extLst>
                    <a:ext uri="{9D8B030D-6E8A-4147-A177-3AD203B41FA5}">
                      <a16:colId xmlns:a16="http://schemas.microsoft.com/office/drawing/2014/main" val="3832800029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2622681152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3179755545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1611545004"/>
                    </a:ext>
                  </a:extLst>
                </a:gridCol>
                <a:gridCol w="500121">
                  <a:extLst>
                    <a:ext uri="{9D8B030D-6E8A-4147-A177-3AD203B41FA5}">
                      <a16:colId xmlns:a16="http://schemas.microsoft.com/office/drawing/2014/main" val="3448281468"/>
                    </a:ext>
                  </a:extLst>
                </a:gridCol>
              </a:tblGrid>
              <a:tr h="492656"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84950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rgbClr val="67FF67"/>
                          </a:solidFill>
                        </a:rPr>
                        <a:t>42</a:t>
                      </a:r>
                      <a:endParaRPr lang="es-MX" sz="1600" dirty="0">
                        <a:ln>
                          <a:solidFill>
                            <a:srgbClr val="92D050"/>
                          </a:solidFill>
                        </a:ln>
                        <a:solidFill>
                          <a:srgbClr val="67FF6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4358784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915818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26229"/>
                  </a:ext>
                </a:extLst>
              </a:tr>
              <a:tr h="492656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38338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99D1780E-DD20-4475-8DCE-0DB9EB997D46}"/>
              </a:ext>
            </a:extLst>
          </p:cNvPr>
          <p:cNvSpPr txBox="1"/>
          <p:nvPr/>
        </p:nvSpPr>
        <p:spPr>
          <a:xfrm>
            <a:off x="70369" y="728312"/>
            <a:ext cx="1174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Elementos ordenados de mayor a menor=13,14,17,21,</a:t>
            </a:r>
            <a:r>
              <a:rPr lang="es-MX" sz="3200" dirty="0">
                <a:solidFill>
                  <a:srgbClr val="67FF67"/>
                </a:solidFill>
              </a:rPr>
              <a:t>42</a:t>
            </a:r>
            <a:r>
              <a:rPr lang="es-MX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,54,61,62,64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947869F-BFE4-4A70-912E-59EC3AC48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490"/>
          <a:stretch/>
        </p:blipFill>
        <p:spPr>
          <a:xfrm>
            <a:off x="4273420" y="6538912"/>
            <a:ext cx="1147665" cy="28344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F282D5B-4D49-47A9-8CFD-45DD3179B063}"/>
              </a:ext>
            </a:extLst>
          </p:cNvPr>
          <p:cNvSpPr/>
          <p:nvPr/>
        </p:nvSpPr>
        <p:spPr>
          <a:xfrm>
            <a:off x="671805" y="2019958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08D3C74-B59C-4DCC-8C1F-2DE554A3EB87}"/>
              </a:ext>
            </a:extLst>
          </p:cNvPr>
          <p:cNvSpPr/>
          <p:nvPr/>
        </p:nvSpPr>
        <p:spPr>
          <a:xfrm>
            <a:off x="8393468" y="3898420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AA1D19E-DD07-4021-B22B-F9B02C94C40C}"/>
              </a:ext>
            </a:extLst>
          </p:cNvPr>
          <p:cNvSpPr txBox="1"/>
          <p:nvPr/>
        </p:nvSpPr>
        <p:spPr>
          <a:xfrm>
            <a:off x="8279997" y="3431093"/>
            <a:ext cx="16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Resultado Final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12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45AB4-D80E-4CC1-99A7-9B98F35C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Filtro Gauss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AFE9D-F4AC-4213-92F9-C94DA3C2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27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DE9577-4D7A-46A4-BF66-72BF9D00E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32"/>
          <a:stretch/>
        </p:blipFill>
        <p:spPr>
          <a:xfrm>
            <a:off x="668594" y="1863433"/>
            <a:ext cx="6124092" cy="442219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5E9570E-6517-46D1-8064-93D56C8D8619}"/>
              </a:ext>
            </a:extLst>
          </p:cNvPr>
          <p:cNvSpPr/>
          <p:nvPr/>
        </p:nvSpPr>
        <p:spPr>
          <a:xfrm>
            <a:off x="5984974" y="1940512"/>
            <a:ext cx="834611" cy="4313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5D9485-6E8E-4045-8000-DE8387465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542" y="1920225"/>
            <a:ext cx="2281232" cy="4516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9FB76BD-96F2-4CB3-80CB-B59B69DE0C1E}"/>
              </a:ext>
            </a:extLst>
          </p:cNvPr>
          <p:cNvSpPr/>
          <p:nvPr/>
        </p:nvSpPr>
        <p:spPr>
          <a:xfrm>
            <a:off x="1017037" y="2519265"/>
            <a:ext cx="1502228" cy="1530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6B6A75-09D0-4161-9E34-45A56F958A42}"/>
              </a:ext>
            </a:extLst>
          </p:cNvPr>
          <p:cNvSpPr txBox="1"/>
          <p:nvPr/>
        </p:nvSpPr>
        <p:spPr>
          <a:xfrm>
            <a:off x="7192154" y="757184"/>
            <a:ext cx="34980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Suma=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50*1 + 50*2+ 100*1 +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50*2 + 50*4 + 100*2 +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50*1 + 50*2 + 100*1 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= 1000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0C059B4-A1F3-44B5-8EAD-6C0CCC86EA36}"/>
              </a:ext>
            </a:extLst>
          </p:cNvPr>
          <p:cNvCxnSpPr/>
          <p:nvPr/>
        </p:nvCxnSpPr>
        <p:spPr>
          <a:xfrm flipV="1">
            <a:off x="5448300" y="1533525"/>
            <a:ext cx="1838325" cy="10572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3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ABC14F-6470-43BD-AF53-90059E76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/>
              <a:t>28</a:t>
            </a:fld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DEBF9FB-41A2-455C-801D-899B5203F22D}"/>
              </a:ext>
            </a:extLst>
          </p:cNvPr>
          <p:cNvSpPr/>
          <p:nvPr/>
        </p:nvSpPr>
        <p:spPr>
          <a:xfrm>
            <a:off x="5658464" y="4345858"/>
            <a:ext cx="737420" cy="737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D372EE-E034-4794-85E9-984047C3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919"/>
          <a:stretch/>
        </p:blipFill>
        <p:spPr>
          <a:xfrm>
            <a:off x="130628" y="1406587"/>
            <a:ext cx="6997747" cy="52181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E2672A5-9260-4E66-916C-0307D4BB066B}"/>
              </a:ext>
            </a:extLst>
          </p:cNvPr>
          <p:cNvSpPr txBox="1"/>
          <p:nvPr/>
        </p:nvSpPr>
        <p:spPr>
          <a:xfrm>
            <a:off x="7192154" y="757184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Suma=1000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6C80A7A-444B-4D72-A636-3C5727F03EF3}"/>
              </a:ext>
            </a:extLst>
          </p:cNvPr>
          <p:cNvSpPr txBox="1"/>
          <p:nvPr/>
        </p:nvSpPr>
        <p:spPr>
          <a:xfrm>
            <a:off x="7192154" y="1230726"/>
            <a:ext cx="3838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Promedio=1000/16=62.5</a:t>
            </a:r>
          </a:p>
          <a:p>
            <a:r>
              <a:rPr lang="es-MX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Promedio = 63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2BE9565C-5135-4BE7-916A-77DE15EBA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580383"/>
              </p:ext>
            </p:extLst>
          </p:nvPr>
        </p:nvGraphicFramePr>
        <p:xfrm>
          <a:off x="8422924" y="3118132"/>
          <a:ext cx="2260628" cy="342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157">
                  <a:extLst>
                    <a:ext uri="{9D8B030D-6E8A-4147-A177-3AD203B41FA5}">
                      <a16:colId xmlns:a16="http://schemas.microsoft.com/office/drawing/2014/main" val="1106483093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491457976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3670374582"/>
                    </a:ext>
                  </a:extLst>
                </a:gridCol>
                <a:gridCol w="565157">
                  <a:extLst>
                    <a:ext uri="{9D8B030D-6E8A-4147-A177-3AD203B41FA5}">
                      <a16:colId xmlns:a16="http://schemas.microsoft.com/office/drawing/2014/main" val="4248417301"/>
                    </a:ext>
                  </a:extLst>
                </a:gridCol>
              </a:tblGrid>
              <a:tr h="570130"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4164"/>
                  </a:ext>
                </a:extLst>
              </a:tr>
              <a:tr h="570130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225338"/>
                  </a:ext>
                </a:extLst>
              </a:tr>
              <a:tr h="570130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dirty="0">
                          <a:ln>
                            <a:solidFill>
                              <a:srgbClr val="92D050"/>
                            </a:solidFill>
                          </a:ln>
                          <a:solidFill>
                            <a:schemeClr val="bg1"/>
                          </a:solidFill>
                        </a:rPr>
                        <a:t>63</a:t>
                      </a: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023112"/>
                  </a:ext>
                </a:extLst>
              </a:tr>
              <a:tr h="570130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695959"/>
                  </a:ext>
                </a:extLst>
              </a:tr>
              <a:tr h="570130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244411"/>
                  </a:ext>
                </a:extLst>
              </a:tr>
              <a:tr h="570130"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087942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7B90E411-4F52-4EB2-99A2-C8FC4F9C77B3}"/>
              </a:ext>
            </a:extLst>
          </p:cNvPr>
          <p:cNvSpPr/>
          <p:nvPr/>
        </p:nvSpPr>
        <p:spPr>
          <a:xfrm>
            <a:off x="531845" y="2164702"/>
            <a:ext cx="1707502" cy="1716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54F45AD-D1FA-40AD-A24B-87F0425B27A7}"/>
              </a:ext>
            </a:extLst>
          </p:cNvPr>
          <p:cNvSpPr/>
          <p:nvPr/>
        </p:nvSpPr>
        <p:spPr>
          <a:xfrm>
            <a:off x="8422924" y="3660205"/>
            <a:ext cx="1707502" cy="1716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8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9EF53-B96D-499A-AC5F-85AD6214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81675"/>
            <a:ext cx="10515600" cy="1325563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Diferentes filtros</a:t>
            </a:r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7A461FC3-D413-4B8A-8350-3535A13486E0}"/>
              </a:ext>
            </a:extLst>
          </p:cNvPr>
          <p:cNvSpPr txBox="1"/>
          <p:nvPr/>
        </p:nvSpPr>
        <p:spPr>
          <a:xfrm>
            <a:off x="808653" y="1496373"/>
            <a:ext cx="10946363" cy="17641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filtro_media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cv.blur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,(3,3) 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filtro_mediana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cv.medianBlur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,3)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filtro_gauss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cv.GaussianBlur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2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img_gray</a:t>
            </a: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,(3,3),0)</a:t>
            </a:r>
          </a:p>
          <a:p>
            <a:pPr>
              <a:buClr>
                <a:schemeClr val="lt1"/>
              </a:buClr>
              <a:buSzPct val="25000"/>
            </a:pPr>
            <a:endParaRPr lang="en-US" sz="3200" dirty="0">
              <a:solidFill>
                <a:schemeClr val="accent4">
                  <a:lumMod val="40000"/>
                  <a:lumOff val="6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93783D-A6AE-4FAB-94E5-498A5CF62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02" y="3609874"/>
            <a:ext cx="3576996" cy="29664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E9D3D3-10E5-4752-BCCF-CB6013628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57" y="3597501"/>
            <a:ext cx="3490553" cy="29756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678269-7CAE-4899-9D01-1576D5109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69" y="3597501"/>
            <a:ext cx="3470477" cy="29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AE2E8-197D-49C5-90E5-0C789B9E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91" y="2546267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¿Qué entienden por visión por computadora</a:t>
            </a:r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? 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FC7543-D3EB-4F16-BF07-47BA09CE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482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67DA7-F28C-48A4-A83F-8E7693C0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8" y="-114523"/>
            <a:ext cx="10515600" cy="1325559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Oswald" panose="02000503000000000000" pitchFamily="2" charset="0"/>
              </a:rPr>
              <a:t>Aplicación del filtro de mediana para quitar el ruido de puntos blancos</a:t>
            </a:r>
            <a:endParaRPr lang="en-US" sz="2800" dirty="0">
              <a:latin typeface="Oswald" panose="02000503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9A5A48-9F75-4663-96D4-78EC178CB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29001"/>
            <a:ext cx="3536316" cy="30492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191978-0160-45DA-B031-2EFD074A3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99" y="3429001"/>
            <a:ext cx="3484890" cy="3049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39B8D3-C65A-46F8-AB47-A0188CCD8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302" y="3429000"/>
            <a:ext cx="3347276" cy="3049279"/>
          </a:xfrm>
          <a:prstGeom prst="rect">
            <a:avLst/>
          </a:prstGeom>
        </p:spPr>
      </p:pic>
      <p:pic>
        <p:nvPicPr>
          <p:cNvPr id="8" name="Imagen 7" descr="Imagen que contiene exterior, estrella, nieve, foto&#10;&#10;Descripción generada automáticamente">
            <a:extLst>
              <a:ext uri="{FF2B5EF4-FFF2-40B4-BE49-F238E27FC236}">
                <a16:creationId xmlns:a16="http://schemas.microsoft.com/office/drawing/2014/main" id="{A241041D-B2DB-4133-99CD-6209FC5B0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5" y="1352550"/>
            <a:ext cx="1746366" cy="17934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95A0B2-7591-4088-A78C-3181AA5658EC}"/>
              </a:ext>
            </a:extLst>
          </p:cNvPr>
          <p:cNvSpPr txBox="1"/>
          <p:nvPr/>
        </p:nvSpPr>
        <p:spPr>
          <a:xfrm>
            <a:off x="4651558" y="983218"/>
            <a:ext cx="163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Imagen original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18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5A9EA-929A-46C2-A5D7-71CF17F28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10" y="220207"/>
            <a:ext cx="10515600" cy="1325559"/>
          </a:xfrm>
        </p:spPr>
        <p:txBody>
          <a:bodyPr/>
          <a:lstStyle/>
          <a:p>
            <a:r>
              <a:rPr lang="pt-BR" dirty="0" err="1">
                <a:latin typeface="Oswald" panose="02000503000000000000" pitchFamily="2" charset="0"/>
              </a:rPr>
              <a:t>Thresholding</a:t>
            </a:r>
            <a:r>
              <a:rPr lang="pt-BR" dirty="0">
                <a:latin typeface="Oswald" panose="02000503000000000000" pitchFamily="2" charset="0"/>
              </a:rPr>
              <a:t> </a:t>
            </a:r>
            <a:endParaRPr lang="es-MX" dirty="0"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C8E75-D928-4795-829E-8B4DEB69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19" y="1644425"/>
            <a:ext cx="10515600" cy="4351336"/>
          </a:xfrm>
        </p:spPr>
        <p:txBody>
          <a:bodyPr/>
          <a:lstStyle/>
          <a:p>
            <a:r>
              <a:rPr lang="es-MX" dirty="0" err="1"/>
              <a:t>Thresholding</a:t>
            </a:r>
            <a:r>
              <a:rPr lang="es-MX" dirty="0"/>
              <a:t> es la binarización de una imagen (conversión a blanco/negro)</a:t>
            </a:r>
          </a:p>
          <a:p>
            <a:r>
              <a:rPr lang="es-MX" dirty="0"/>
              <a:t>Los pasos son los siguientes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/>
              <a:t>Cargar la imagen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/>
              <a:t>Convertir a escala de grises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/>
              <a:t>Aplicar el filtro Gaussiano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MX" dirty="0"/>
              <a:t>Aplicar la binarización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D69274-1F7A-4CA4-8129-684F4ED6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31</a:t>
            </a:fld>
            <a:endParaRPr lang="es-MX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B00C5B-4C53-415A-B891-18582C9C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2" y="4470696"/>
            <a:ext cx="2557009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D13EE7A-2C0D-4986-87DD-ECB79098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31" y="4433808"/>
            <a:ext cx="2767466" cy="21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C00BC2C5-0544-45FA-B08B-568B347C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7" y="4433808"/>
            <a:ext cx="2767466" cy="21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CF48FFC-82C4-4D8A-BE41-A3823C58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71" y="4386183"/>
            <a:ext cx="2850126" cy="217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7E6440D-A315-4804-9F6E-F8DDC9A5180C}"/>
              </a:ext>
            </a:extLst>
          </p:cNvPr>
          <p:cNvGrpSpPr/>
          <p:nvPr/>
        </p:nvGrpSpPr>
        <p:grpSpPr>
          <a:xfrm>
            <a:off x="7648574" y="1995265"/>
            <a:ext cx="4029075" cy="1887158"/>
            <a:chOff x="5562600" y="775892"/>
            <a:chExt cx="6096000" cy="2757506"/>
          </a:xfrm>
        </p:grpSpPr>
        <p:pic>
          <p:nvPicPr>
            <p:cNvPr id="11" name="Picture 2" descr="Resultado de imagen para gray scale 0 255">
              <a:extLst>
                <a:ext uri="{FF2B5EF4-FFF2-40B4-BE49-F238E27FC236}">
                  <a16:creationId xmlns:a16="http://schemas.microsoft.com/office/drawing/2014/main" id="{5E9443D3-9921-4230-B49A-F7CFEEE4F5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600" y="2024761"/>
              <a:ext cx="6096000" cy="150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echa: hacia abajo 11">
              <a:extLst>
                <a:ext uri="{FF2B5EF4-FFF2-40B4-BE49-F238E27FC236}">
                  <a16:creationId xmlns:a16="http://schemas.microsoft.com/office/drawing/2014/main" id="{605CB961-79F1-45FE-9D59-30E521687108}"/>
                </a:ext>
              </a:extLst>
            </p:cNvPr>
            <p:cNvSpPr/>
            <p:nvPr/>
          </p:nvSpPr>
          <p:spPr>
            <a:xfrm>
              <a:off x="9041310" y="1626293"/>
              <a:ext cx="462116" cy="66859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D10BD6B-DEF7-49C9-83DF-5B6258C2FDE8}"/>
                </a:ext>
              </a:extLst>
            </p:cNvPr>
            <p:cNvSpPr txBox="1"/>
            <p:nvPr/>
          </p:nvSpPr>
          <p:spPr>
            <a:xfrm>
              <a:off x="9076183" y="858309"/>
              <a:ext cx="3850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T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08A21D0-64A5-4343-A35D-DC107B87DF80}"/>
                </a:ext>
              </a:extLst>
            </p:cNvPr>
            <p:cNvSpPr txBox="1"/>
            <p:nvPr/>
          </p:nvSpPr>
          <p:spPr>
            <a:xfrm>
              <a:off x="5883959" y="881696"/>
              <a:ext cx="3930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7DF77E3-7A30-4171-B0E7-CBB79C2E48E3}"/>
                </a:ext>
              </a:extLst>
            </p:cNvPr>
            <p:cNvSpPr txBox="1"/>
            <p:nvPr/>
          </p:nvSpPr>
          <p:spPr>
            <a:xfrm>
              <a:off x="10723430" y="775892"/>
              <a:ext cx="809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255</a:t>
              </a:r>
              <a:endParaRPr lang="es-MX" dirty="0">
                <a:solidFill>
                  <a:srgbClr val="FFC000"/>
                </a:solidFill>
              </a:endParaRPr>
            </a:p>
          </p:txBody>
        </p:sp>
      </p:grp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5066BA5-A31A-4869-BB6C-B214ECE66689}"/>
              </a:ext>
            </a:extLst>
          </p:cNvPr>
          <p:cNvSpPr/>
          <p:nvPr/>
        </p:nvSpPr>
        <p:spPr>
          <a:xfrm>
            <a:off x="2724150" y="5286375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7E60FEE-71ED-4312-99A2-310799AEEF35}"/>
              </a:ext>
            </a:extLst>
          </p:cNvPr>
          <p:cNvSpPr/>
          <p:nvPr/>
        </p:nvSpPr>
        <p:spPr>
          <a:xfrm>
            <a:off x="5405955" y="5276164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B3BAD41D-C9F6-497E-A28E-F01C450DB136}"/>
              </a:ext>
            </a:extLst>
          </p:cNvPr>
          <p:cNvSpPr/>
          <p:nvPr/>
        </p:nvSpPr>
        <p:spPr>
          <a:xfrm>
            <a:off x="8272006" y="5276164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E09C-AB73-4321-A011-D6A39D7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T=50</a:t>
            </a:r>
            <a:endParaRPr 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1484832-2E24-4D17-A9FB-CE6B74BD1A30}"/>
              </a:ext>
            </a:extLst>
          </p:cNvPr>
          <p:cNvGrpSpPr/>
          <p:nvPr/>
        </p:nvGrpSpPr>
        <p:grpSpPr>
          <a:xfrm>
            <a:off x="838203" y="1967742"/>
            <a:ext cx="4029075" cy="1952781"/>
            <a:chOff x="5562600" y="680004"/>
            <a:chExt cx="6096000" cy="2853394"/>
          </a:xfrm>
        </p:grpSpPr>
        <p:pic>
          <p:nvPicPr>
            <p:cNvPr id="6" name="Picture 2" descr="Resultado de imagen para gray scale 0 255">
              <a:extLst>
                <a:ext uri="{FF2B5EF4-FFF2-40B4-BE49-F238E27FC236}">
                  <a16:creationId xmlns:a16="http://schemas.microsoft.com/office/drawing/2014/main" id="{2196E81C-2A10-4950-ABD1-05C481741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600" y="2024761"/>
              <a:ext cx="6096000" cy="150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86F50FF6-FF6D-49BB-8E35-F225E1F45BD4}"/>
                </a:ext>
              </a:extLst>
            </p:cNvPr>
            <p:cNvSpPr/>
            <p:nvPr/>
          </p:nvSpPr>
          <p:spPr>
            <a:xfrm>
              <a:off x="6806291" y="1534474"/>
              <a:ext cx="462116" cy="66859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022692C-9C1B-4EB8-9D57-56938B1E3235}"/>
                </a:ext>
              </a:extLst>
            </p:cNvPr>
            <p:cNvSpPr txBox="1"/>
            <p:nvPr/>
          </p:nvSpPr>
          <p:spPr>
            <a:xfrm>
              <a:off x="6870268" y="680004"/>
              <a:ext cx="1523604" cy="85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T=50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CAC5782-2AF7-4951-B0DD-B0FACAFE38E7}"/>
                </a:ext>
              </a:extLst>
            </p:cNvPr>
            <p:cNvSpPr txBox="1"/>
            <p:nvPr/>
          </p:nvSpPr>
          <p:spPr>
            <a:xfrm>
              <a:off x="5883959" y="881696"/>
              <a:ext cx="3930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2BDD38C-84B3-48C7-A962-D1BF52B267F3}"/>
                </a:ext>
              </a:extLst>
            </p:cNvPr>
            <p:cNvSpPr txBox="1"/>
            <p:nvPr/>
          </p:nvSpPr>
          <p:spPr>
            <a:xfrm>
              <a:off x="10723430" y="775892"/>
              <a:ext cx="809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255</a:t>
              </a:r>
              <a:endParaRPr lang="es-MX" dirty="0">
                <a:solidFill>
                  <a:srgbClr val="FFC000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8A4661-85F5-4F7C-B907-2F2F9C0CAF20}"/>
              </a:ext>
            </a:extLst>
          </p:cNvPr>
          <p:cNvSpPr txBox="1"/>
          <p:nvPr/>
        </p:nvSpPr>
        <p:spPr>
          <a:xfrm>
            <a:off x="6848475" y="2136645"/>
            <a:ext cx="369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valores mayores a 50  se eliminan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350704A-AFD4-4F4C-8F97-F6D99A9C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5" y="2894629"/>
            <a:ext cx="5499749" cy="3509812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B5D4AFF-B971-4148-91DB-C37794D3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09" y="3920523"/>
            <a:ext cx="3561206" cy="27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966DE696-144A-4E50-864B-5701381301C3}"/>
              </a:ext>
            </a:extLst>
          </p:cNvPr>
          <p:cNvSpPr/>
          <p:nvPr/>
        </p:nvSpPr>
        <p:spPr>
          <a:xfrm>
            <a:off x="4947781" y="5065943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3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E09C-AB73-4321-A011-D6A39D7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T=160</a:t>
            </a:r>
            <a:endParaRPr 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1484832-2E24-4D17-A9FB-CE6B74BD1A30}"/>
              </a:ext>
            </a:extLst>
          </p:cNvPr>
          <p:cNvGrpSpPr/>
          <p:nvPr/>
        </p:nvGrpSpPr>
        <p:grpSpPr>
          <a:xfrm>
            <a:off x="838203" y="2033365"/>
            <a:ext cx="4029075" cy="1887158"/>
            <a:chOff x="5562600" y="775892"/>
            <a:chExt cx="6096000" cy="2757506"/>
          </a:xfrm>
        </p:grpSpPr>
        <p:pic>
          <p:nvPicPr>
            <p:cNvPr id="6" name="Picture 2" descr="Resultado de imagen para gray scale 0 255">
              <a:extLst>
                <a:ext uri="{FF2B5EF4-FFF2-40B4-BE49-F238E27FC236}">
                  <a16:creationId xmlns:a16="http://schemas.microsoft.com/office/drawing/2014/main" id="{2196E81C-2A10-4950-ABD1-05C481741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600" y="2024761"/>
              <a:ext cx="6096000" cy="150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86F50FF6-FF6D-49BB-8E35-F225E1F45BD4}"/>
                </a:ext>
              </a:extLst>
            </p:cNvPr>
            <p:cNvSpPr/>
            <p:nvPr/>
          </p:nvSpPr>
          <p:spPr>
            <a:xfrm>
              <a:off x="9041310" y="1626293"/>
              <a:ext cx="462116" cy="66859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022692C-9C1B-4EB8-9D57-56938B1E3235}"/>
                </a:ext>
              </a:extLst>
            </p:cNvPr>
            <p:cNvSpPr txBox="1"/>
            <p:nvPr/>
          </p:nvSpPr>
          <p:spPr>
            <a:xfrm>
              <a:off x="8349257" y="858309"/>
              <a:ext cx="1838899" cy="85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T=160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CAC5782-2AF7-4951-B0DD-B0FACAFE38E7}"/>
                </a:ext>
              </a:extLst>
            </p:cNvPr>
            <p:cNvSpPr txBox="1"/>
            <p:nvPr/>
          </p:nvSpPr>
          <p:spPr>
            <a:xfrm>
              <a:off x="5883959" y="881696"/>
              <a:ext cx="3930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2BDD38C-84B3-48C7-A962-D1BF52B267F3}"/>
                </a:ext>
              </a:extLst>
            </p:cNvPr>
            <p:cNvSpPr txBox="1"/>
            <p:nvPr/>
          </p:nvSpPr>
          <p:spPr>
            <a:xfrm>
              <a:off x="10723430" y="775892"/>
              <a:ext cx="809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255</a:t>
              </a:r>
              <a:endParaRPr lang="es-MX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AD4D6C8F-1D81-47BA-9EEB-4938C899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7794"/>
            <a:ext cx="5046858" cy="350764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8A4661-85F5-4F7C-B907-2F2F9C0CAF20}"/>
              </a:ext>
            </a:extLst>
          </p:cNvPr>
          <p:cNvSpPr txBox="1"/>
          <p:nvPr/>
        </p:nvSpPr>
        <p:spPr>
          <a:xfrm>
            <a:off x="6848475" y="2136645"/>
            <a:ext cx="375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valores mayores a 160 se eliminan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E94F054-C93D-40EF-A4A4-F45CDE9F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09" y="3920523"/>
            <a:ext cx="3561206" cy="27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162A1AF-1D2E-496A-82A7-893DC1016798}"/>
              </a:ext>
            </a:extLst>
          </p:cNvPr>
          <p:cNvSpPr/>
          <p:nvPr/>
        </p:nvSpPr>
        <p:spPr>
          <a:xfrm>
            <a:off x="4947781" y="5065943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91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E09C-AB73-4321-A011-D6A39D7F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T=200</a:t>
            </a:r>
            <a:endParaRPr 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1484832-2E24-4D17-A9FB-CE6B74BD1A30}"/>
              </a:ext>
            </a:extLst>
          </p:cNvPr>
          <p:cNvGrpSpPr/>
          <p:nvPr/>
        </p:nvGrpSpPr>
        <p:grpSpPr>
          <a:xfrm>
            <a:off x="721674" y="1711718"/>
            <a:ext cx="4029075" cy="1887158"/>
            <a:chOff x="5562600" y="775892"/>
            <a:chExt cx="6096000" cy="2757506"/>
          </a:xfrm>
        </p:grpSpPr>
        <p:pic>
          <p:nvPicPr>
            <p:cNvPr id="6" name="Picture 2" descr="Resultado de imagen para gray scale 0 255">
              <a:extLst>
                <a:ext uri="{FF2B5EF4-FFF2-40B4-BE49-F238E27FC236}">
                  <a16:creationId xmlns:a16="http://schemas.microsoft.com/office/drawing/2014/main" id="{2196E81C-2A10-4950-ABD1-05C481741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2600" y="2024761"/>
              <a:ext cx="6096000" cy="150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lecha: hacia abajo 6">
              <a:extLst>
                <a:ext uri="{FF2B5EF4-FFF2-40B4-BE49-F238E27FC236}">
                  <a16:creationId xmlns:a16="http://schemas.microsoft.com/office/drawing/2014/main" id="{86F50FF6-FF6D-49BB-8E35-F225E1F45BD4}"/>
                </a:ext>
              </a:extLst>
            </p:cNvPr>
            <p:cNvSpPr/>
            <p:nvPr/>
          </p:nvSpPr>
          <p:spPr>
            <a:xfrm>
              <a:off x="9833934" y="1640211"/>
              <a:ext cx="462116" cy="668593"/>
            </a:xfrm>
            <a:prstGeom prst="down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022692C-9C1B-4EB8-9D57-56938B1E3235}"/>
                </a:ext>
              </a:extLst>
            </p:cNvPr>
            <p:cNvSpPr txBox="1"/>
            <p:nvPr/>
          </p:nvSpPr>
          <p:spPr>
            <a:xfrm>
              <a:off x="8715841" y="812156"/>
              <a:ext cx="1838899" cy="85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T=200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CAC5782-2AF7-4951-B0DD-B0FACAFE38E7}"/>
                </a:ext>
              </a:extLst>
            </p:cNvPr>
            <p:cNvSpPr txBox="1"/>
            <p:nvPr/>
          </p:nvSpPr>
          <p:spPr>
            <a:xfrm>
              <a:off x="5883959" y="881696"/>
              <a:ext cx="3930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0</a:t>
              </a:r>
              <a:endParaRPr lang="es-MX" dirty="0">
                <a:solidFill>
                  <a:srgbClr val="FFC000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2BDD38C-84B3-48C7-A962-D1BF52B267F3}"/>
                </a:ext>
              </a:extLst>
            </p:cNvPr>
            <p:cNvSpPr txBox="1"/>
            <p:nvPr/>
          </p:nvSpPr>
          <p:spPr>
            <a:xfrm>
              <a:off x="10723430" y="775892"/>
              <a:ext cx="8098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dirty="0">
                  <a:solidFill>
                    <a:srgbClr val="FFC000"/>
                  </a:solidFill>
                </a:rPr>
                <a:t>255</a:t>
              </a:r>
              <a:endParaRPr lang="es-MX" dirty="0">
                <a:solidFill>
                  <a:srgbClr val="FFC000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8A4661-85F5-4F7C-B907-2F2F9C0CAF20}"/>
              </a:ext>
            </a:extLst>
          </p:cNvPr>
          <p:cNvSpPr txBox="1"/>
          <p:nvPr/>
        </p:nvSpPr>
        <p:spPr>
          <a:xfrm>
            <a:off x="6848475" y="2136645"/>
            <a:ext cx="375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Los valores mayores a 200 se eliminan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E94F054-C93D-40EF-A4A4-F45CDE9F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09" y="3920523"/>
            <a:ext cx="3561206" cy="27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162A1AF-1D2E-496A-82A7-893DC1016798}"/>
              </a:ext>
            </a:extLst>
          </p:cNvPr>
          <p:cNvSpPr/>
          <p:nvPr/>
        </p:nvSpPr>
        <p:spPr>
          <a:xfrm>
            <a:off x="4947781" y="5065943"/>
            <a:ext cx="7715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E80602-9A7D-46A9-991C-D7AEFE42B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72" y="2730867"/>
            <a:ext cx="5321454" cy="36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857-FE17-4A14-A2DD-DEC56E05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18641"/>
            <a:ext cx="10515600" cy="1325559"/>
          </a:xfrm>
        </p:spPr>
        <p:txBody>
          <a:bodyPr/>
          <a:lstStyle/>
          <a:p>
            <a:r>
              <a:rPr lang="es-MX" dirty="0" err="1">
                <a:latin typeface="Oswald" panose="02000503000000000000" pitchFamily="2" charset="0"/>
              </a:rPr>
              <a:t>Resize</a:t>
            </a:r>
            <a:r>
              <a:rPr lang="es-MX" dirty="0">
                <a:latin typeface="Oswald" panose="02000503000000000000" pitchFamily="2" charset="0"/>
              </a:rPr>
              <a:t> o cambio de tamaño</a:t>
            </a:r>
            <a:endParaRPr lang="en-US" dirty="0">
              <a:latin typeface="Oswald" panose="02000503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EC3191-0A9C-4731-9C57-8D9677174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9" y="3336587"/>
            <a:ext cx="6413497" cy="3349962"/>
          </a:xfrm>
          <a:prstGeom prst="rect">
            <a:avLst/>
          </a:prstGeom>
        </p:spPr>
      </p:pic>
      <p:sp>
        <p:nvSpPr>
          <p:cNvPr id="5" name="Shape 260">
            <a:extLst>
              <a:ext uri="{FF2B5EF4-FFF2-40B4-BE49-F238E27FC236}">
                <a16:creationId xmlns:a16="http://schemas.microsoft.com/office/drawing/2014/main" id="{09182D8A-ECA2-4886-AEFC-35A48461519D}"/>
              </a:ext>
            </a:extLst>
          </p:cNvPr>
          <p:cNvSpPr txBox="1"/>
          <p:nvPr/>
        </p:nvSpPr>
        <p:spPr>
          <a:xfrm>
            <a:off x="504825" y="1075900"/>
            <a:ext cx="11496675" cy="20848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#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Cargando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nuevamente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 la imagen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alto=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img.shape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[0]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ancho=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img.shape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[1]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ratio=0.2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16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img_r</a:t>
            </a:r>
            <a:r>
              <a:rPr lang="en-US" sz="16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16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cv.resize</a:t>
            </a:r>
            <a:r>
              <a:rPr lang="en-US" sz="16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sz="16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img_thr</a:t>
            </a:r>
            <a:r>
              <a:rPr lang="en-US" sz="16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,(int(ancho*ratio),int(alto*ratio)), interpolation=</a:t>
            </a:r>
            <a:r>
              <a:rPr lang="en-US" sz="16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cv.INTER_NEAREST</a:t>
            </a:r>
            <a:r>
              <a:rPr lang="en-US" sz="1600" dirty="0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img_r,cmap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='gray')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plt.show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013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30AAA-6A5D-44FC-8364-7CE330B0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3" y="88904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Todo el proceso </a:t>
            </a:r>
            <a:endParaRPr lang="en-US" dirty="0">
              <a:latin typeface="Oswald" panose="02000503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884236-7E4B-4F73-9E2A-7B09D34B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6" y="1690688"/>
            <a:ext cx="6949211" cy="382943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597E644-F2D2-4209-8F2A-AC3CDFF1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34" y="3241981"/>
            <a:ext cx="597300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7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5B03D7-26F3-47B4-B115-8906B504FD38}"/>
              </a:ext>
            </a:extLst>
          </p:cNvPr>
          <p:cNvSpPr/>
          <p:nvPr/>
        </p:nvSpPr>
        <p:spPr>
          <a:xfrm>
            <a:off x="241533" y="4373008"/>
            <a:ext cx="114776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sz="5400" dirty="0">
                <a:solidFill>
                  <a:schemeClr val="accent4">
                    <a:lumMod val="75000"/>
                  </a:schemeClr>
                </a:solidFill>
                <a:latin typeface="Oswald" panose="02000503000000000000" pitchFamily="2" charset="0"/>
              </a:rPr>
              <a:t>Parte II</a:t>
            </a:r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Oswald" panose="02000503000000000000" pitchFamily="2" charset="0"/>
              </a:rPr>
              <a:t>:</a:t>
            </a:r>
            <a:br>
              <a:rPr lang="es-MX" sz="3600" dirty="0">
                <a:latin typeface="Montserrat" panose="02000505000000020004" pitchFamily="2" charset="0"/>
              </a:rPr>
            </a:br>
            <a:r>
              <a:rPr lang="es-MX" sz="3600" dirty="0">
                <a:solidFill>
                  <a:srgbClr val="00B050"/>
                </a:solidFill>
                <a:latin typeface="Montserrat" panose="02000505000000020004" pitchFamily="2" charset="0"/>
              </a:rPr>
              <a:t>Operaciones aritméticas en imágenes</a:t>
            </a:r>
            <a:endParaRPr lang="en-U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6C61CD-5BB5-485B-AB32-C4798323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17" y="1548330"/>
            <a:ext cx="8309928" cy="19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857-FE17-4A14-A2DD-DEC56E05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18641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Aumentar la intensidad</a:t>
            </a:r>
            <a:endParaRPr lang="en-US" dirty="0">
              <a:latin typeface="Oswald" panose="02000503000000000000" pitchFamily="2" charset="0"/>
            </a:endParaRPr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09182D8A-ECA2-4886-AEFC-35A48461519D}"/>
              </a:ext>
            </a:extLst>
          </p:cNvPr>
          <p:cNvSpPr txBox="1"/>
          <p:nvPr/>
        </p:nvSpPr>
        <p:spPr>
          <a:xfrm>
            <a:off x="504825" y="1075900"/>
            <a:ext cx="11496675" cy="13255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M =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np.ones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img.shape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dtype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="uint8") * 100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added =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cv.add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, M)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(added)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6D75D0-4313-48FC-B028-4E307DCF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5" y="2596896"/>
            <a:ext cx="5514194" cy="40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0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4F857-FE17-4A14-A2DD-DEC56E05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18641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Disminuir la intensidad</a:t>
            </a:r>
            <a:endParaRPr lang="en-US" dirty="0">
              <a:latin typeface="Oswald" panose="02000503000000000000" pitchFamily="2" charset="0"/>
            </a:endParaRPr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09182D8A-ECA2-4886-AEFC-35A48461519D}"/>
              </a:ext>
            </a:extLst>
          </p:cNvPr>
          <p:cNvSpPr txBox="1"/>
          <p:nvPr/>
        </p:nvSpPr>
        <p:spPr>
          <a:xfrm>
            <a:off x="504825" y="1075900"/>
            <a:ext cx="11496675" cy="13255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M =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np.ones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img.shape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dtype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="uint8") * 50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subtracted = 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cv.subtract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, M)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dirty="0" err="1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plt.imshow</a:t>
            </a:r>
            <a:r>
              <a:rPr lang="en-US" dirty="0">
                <a:solidFill>
                  <a:schemeClr val="bg2"/>
                </a:solidFill>
                <a:latin typeface="Courier"/>
                <a:ea typeface="Courier"/>
                <a:cs typeface="Courier"/>
                <a:sym typeface="Courier New"/>
              </a:rPr>
              <a:t>(subtracted)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216D4A-36DF-404E-8773-428FAD11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28" y="2818701"/>
            <a:ext cx="3661662" cy="37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4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AE2E8-197D-49C5-90E5-0C789B9E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Visión por computadora 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FC7543-D3EB-4F16-BF07-47BA09CE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A54CC2-91C8-4040-AF5C-4E3570CF5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1" y="1927096"/>
            <a:ext cx="7208173" cy="3363362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1B1318F-AADB-466B-8E59-353A4567F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2342"/>
            <a:ext cx="10515600" cy="674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Es lo que permite ver y procesar datos visuales  como nosotros los humanos</a:t>
            </a:r>
          </a:p>
        </p:txBody>
      </p:sp>
    </p:spTree>
    <p:extLst>
      <p:ext uri="{BB962C8B-B14F-4D97-AF65-F5344CB8AC3E}">
        <p14:creationId xmlns:p14="http://schemas.microsoft.com/office/powerpoint/2010/main" val="3822482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F875B8-4BCB-4F90-ADFF-CE70F737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95" y="1825627"/>
            <a:ext cx="4058216" cy="20576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637A175-E95E-45C1-B080-54BFAF9F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25" y="4018253"/>
            <a:ext cx="8849960" cy="205768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0A04DDC-6FCD-41CD-86E6-97FDD48C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3" y="88904"/>
            <a:ext cx="10515600" cy="1325559"/>
          </a:xfrm>
        </p:spPr>
        <p:txBody>
          <a:bodyPr/>
          <a:lstStyle/>
          <a:p>
            <a:r>
              <a:rPr lang="es-MX" dirty="0">
                <a:latin typeface="Oswald" panose="02000503000000000000" pitchFamily="2" charset="0"/>
              </a:rPr>
              <a:t>Alta y baja intensidad</a:t>
            </a:r>
            <a:endParaRPr lang="en-US" dirty="0"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00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DE408B-3146-4607-93C7-C64B0225E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0417"/>
            <a:ext cx="10515600" cy="2032000"/>
          </a:xfrm>
        </p:spPr>
        <p:txBody>
          <a:bodyPr>
            <a:normAutofit/>
          </a:bodyPr>
          <a:lstStyle/>
          <a:p>
            <a:r>
              <a:rPr lang="es-ES" dirty="0"/>
              <a:t>Una vez terminado el ejercicio, subirlo a la plataforma, asegúrese de colocar su nombre y apellido: </a:t>
            </a:r>
          </a:p>
          <a:p>
            <a:r>
              <a:rPr lang="es-ES" sz="2200" dirty="0">
                <a:solidFill>
                  <a:srgbClr val="FFC000"/>
                </a:solidFill>
              </a:rPr>
              <a:t>PI_02_Nombre-Apellido.ipynb</a:t>
            </a:r>
          </a:p>
          <a:p>
            <a:pPr marL="0" indent="0">
              <a:buNone/>
            </a:pPr>
            <a:endParaRPr lang="es-ES" sz="2200" dirty="0">
              <a:solidFill>
                <a:srgbClr val="FFC000"/>
              </a:solidFill>
            </a:endParaRPr>
          </a:p>
          <a:p>
            <a:pPr marL="457200" lvl="1" indent="0">
              <a:buNone/>
            </a:pPr>
            <a:endParaRPr lang="es-ES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s-ES" dirty="0"/>
          </a:p>
          <a:p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5C57CB-4F95-4A25-9610-82D2AD122745}"/>
              </a:ext>
            </a:extLst>
          </p:cNvPr>
          <p:cNvSpPr txBox="1"/>
          <p:nvPr/>
        </p:nvSpPr>
        <p:spPr>
          <a:xfrm>
            <a:off x="0" y="302827"/>
            <a:ext cx="1219200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2060"/>
                </a:solidFill>
                <a:latin typeface="Montserrat" panose="02000505000000020004" pitchFamily="2" charset="0"/>
              </a:rPr>
              <a:t>Evidencias de la tarea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8734EB4-1A1D-4A8C-B6E7-83A84A70089D}"/>
              </a:ext>
            </a:extLst>
          </p:cNvPr>
          <p:cNvSpPr txBox="1">
            <a:spLocks/>
          </p:cNvSpPr>
          <p:nvPr/>
        </p:nvSpPr>
        <p:spPr>
          <a:xfrm>
            <a:off x="419683" y="5545123"/>
            <a:ext cx="10515600" cy="881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4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0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/>
              <a:buNone/>
            </a:pPr>
            <a:r>
              <a:rPr lang="es-ES" dirty="0">
                <a:solidFill>
                  <a:srgbClr val="FFC000"/>
                </a:solidFill>
              </a:rPr>
              <a:t>NOTA: No subir archivos comprimidos</a:t>
            </a:r>
          </a:p>
          <a:p>
            <a:pPr lvl="1"/>
            <a:endParaRPr lang="es-ES" dirty="0">
              <a:solidFill>
                <a:srgbClr val="FFC000"/>
              </a:solidFill>
            </a:endParaRPr>
          </a:p>
          <a:p>
            <a:pPr marL="457200" lvl="1" indent="0">
              <a:buFont typeface="Arial" pitchFamily="34"/>
              <a:buNone/>
            </a:pPr>
            <a:endParaRPr lang="es-ES" dirty="0">
              <a:solidFill>
                <a:srgbClr val="FFC000"/>
              </a:solidFill>
            </a:endParaRPr>
          </a:p>
          <a:p>
            <a:pPr lvl="1"/>
            <a:endParaRPr lang="es-ES" dirty="0">
              <a:solidFill>
                <a:srgbClr val="FFC000"/>
              </a:solidFill>
            </a:endParaRPr>
          </a:p>
          <a:p>
            <a:endParaRPr lang="es-ES" dirty="0">
              <a:solidFill>
                <a:srgbClr val="FFC000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8AEFFB7-EB26-4F4C-9BB5-6AD13B0B5DC7}"/>
              </a:ext>
            </a:extLst>
          </p:cNvPr>
          <p:cNvSpPr txBox="1">
            <a:spLocks/>
          </p:cNvSpPr>
          <p:nvPr/>
        </p:nvSpPr>
        <p:spPr>
          <a:xfrm>
            <a:off x="838200" y="1770335"/>
            <a:ext cx="10515600" cy="1538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4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0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+mn-l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Seguir la misma notebook utilizando una imagen  de algún </a:t>
            </a:r>
            <a:r>
              <a:rPr lang="es-E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sitio arqueológico </a:t>
            </a:r>
          </a:p>
          <a:p>
            <a:pPr marL="0" indent="0">
              <a:buFont typeface="Arial" pitchFamily="34"/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924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F756D-2E02-4AB8-937E-0B6D999F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74"/>
            <a:ext cx="10515600" cy="1325559"/>
          </a:xfrm>
        </p:spPr>
        <p:txBody>
          <a:bodyPr/>
          <a:lstStyle/>
          <a:p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Canales de colores RGB</a:t>
            </a:r>
            <a:endParaRPr lang="en-US" dirty="0">
              <a:solidFill>
                <a:srgbClr val="67FF67"/>
              </a:solidFill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D4145E-57C2-4FC1-B3AD-7744EEC0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382"/>
            <a:ext cx="10515600" cy="965198"/>
          </a:xfrm>
        </p:spPr>
        <p:txBody>
          <a:bodyPr/>
          <a:lstStyle/>
          <a:p>
            <a:r>
              <a:rPr lang="es-MX" dirty="0"/>
              <a:t>Una imagen digital normalmente está compuesta por tres canales Rojo, Verde y Azul. </a:t>
            </a:r>
            <a:endParaRPr lang="en-US" dirty="0"/>
          </a:p>
        </p:txBody>
      </p:sp>
      <p:pic>
        <p:nvPicPr>
          <p:cNvPr id="5122" name="Picture 2" descr="Understanding Image Structure - Matrix Representation of Image ...">
            <a:extLst>
              <a:ext uri="{FF2B5EF4-FFF2-40B4-BE49-F238E27FC236}">
                <a16:creationId xmlns:a16="http://schemas.microsoft.com/office/drawing/2014/main" id="{4E8122A8-7C35-4181-A84B-C717C11D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63" y="2732880"/>
            <a:ext cx="4936037" cy="345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9B98C0-B0BD-4D04-81F4-452AFEE24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77" y="2815429"/>
            <a:ext cx="4597235" cy="32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2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0D90F-A8C1-48FC-845C-70301BB83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"/>
            <a:ext cx="7620000" cy="2323588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En la escala RGB cada uno de los colores es representado por un entero entre 0 a 255, que indica cuanto de ese color tiene.</a:t>
            </a:r>
          </a:p>
          <a:p>
            <a:r>
              <a:rPr lang="es-MX" dirty="0"/>
              <a:t>La tupla (</a:t>
            </a:r>
            <a:r>
              <a:rPr lang="es-MX" dirty="0" err="1"/>
              <a:t>red,green,blue</a:t>
            </a:r>
            <a:r>
              <a:rPr lang="es-MX" dirty="0"/>
              <a:t>) representa el color</a:t>
            </a:r>
          </a:p>
          <a:p>
            <a:r>
              <a:rPr lang="es-MX" dirty="0"/>
              <a:t>Negro es (0,0,0) y Blanco (255,255,255)</a:t>
            </a:r>
          </a:p>
          <a:p>
            <a:r>
              <a:rPr lang="es-MX" dirty="0"/>
              <a:t>OpenCV almacena los canales en el formato (BGR)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1A6785-BEE7-4B5C-AB99-801FBFCA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6</a:t>
            </a:fld>
            <a:endParaRPr lang="es-MX"/>
          </a:p>
        </p:txBody>
      </p:sp>
      <p:pic>
        <p:nvPicPr>
          <p:cNvPr id="7170" name="Picture 2" descr="Resultado de imagen para pixel color  0 255">
            <a:extLst>
              <a:ext uri="{FF2B5EF4-FFF2-40B4-BE49-F238E27FC236}">
                <a16:creationId xmlns:a16="http://schemas.microsoft.com/office/drawing/2014/main" id="{DBA58C13-6625-414D-81A6-6251BB25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52" y="2625213"/>
            <a:ext cx="4781550" cy="4162425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8F5C485-FCCA-456B-A482-CD2AFF01A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8" y="1728276"/>
            <a:ext cx="2200504" cy="39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99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DBA03-06C4-42D7-AB5F-021D2E61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3" y="187329"/>
            <a:ext cx="10515600" cy="1325559"/>
          </a:xfrm>
        </p:spPr>
        <p:txBody>
          <a:bodyPr/>
          <a:lstStyle/>
          <a:p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Imagen digital</a:t>
            </a:r>
            <a:endParaRPr lang="en-US" dirty="0">
              <a:solidFill>
                <a:srgbClr val="67FF67"/>
              </a:solidFill>
              <a:latin typeface="Oswald" panose="02000503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2C06C-2B42-421A-9B92-0D1194CEC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3" y="1512888"/>
            <a:ext cx="10696572" cy="1325559"/>
          </a:xfrm>
        </p:spPr>
        <p:txBody>
          <a:bodyPr/>
          <a:lstStyle/>
          <a:p>
            <a:r>
              <a:rPr lang="es-MX" dirty="0"/>
              <a:t>La librería </a:t>
            </a:r>
            <a:r>
              <a:rPr lang="es-MX" dirty="0" err="1"/>
              <a:t>OpenCV</a:t>
            </a:r>
            <a:r>
              <a:rPr lang="es-MX" dirty="0"/>
              <a:t> nos permite manipular las imágenes como un arreglo de 3 dimensiones, donde cada canal es un arreglo de dos dimensiones.  </a:t>
            </a:r>
            <a:endParaRPr lang="en-US" dirty="0"/>
          </a:p>
        </p:txBody>
      </p:sp>
      <p:pic>
        <p:nvPicPr>
          <p:cNvPr id="4" name="Picture 4" descr="Multidimensional Arrays in C / C++ - GeeksforGeeks">
            <a:extLst>
              <a:ext uri="{FF2B5EF4-FFF2-40B4-BE49-F238E27FC236}">
                <a16:creationId xmlns:a16="http://schemas.microsoft.com/office/drawing/2014/main" id="{5A65ED34-1141-475D-990A-3C1E4B38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3151186"/>
            <a:ext cx="6596062" cy="328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E2EFEDE-A7E9-462F-AB19-624884EAA9C8}"/>
              </a:ext>
            </a:extLst>
          </p:cNvPr>
          <p:cNvSpPr txBox="1">
            <a:spLocks/>
          </p:cNvSpPr>
          <p:nvPr/>
        </p:nvSpPr>
        <p:spPr>
          <a:xfrm>
            <a:off x="7724775" y="4559302"/>
            <a:ext cx="39624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700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2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i="1" dirty="0">
                <a:solidFill>
                  <a:srgbClr val="00B0F0"/>
                </a:solidFill>
              </a:rPr>
              <a:t>Los arreglos son el tipo de conjuntos de datos que maneja la librería </a:t>
            </a:r>
            <a:r>
              <a:rPr lang="es-MX" i="1" dirty="0" err="1">
                <a:solidFill>
                  <a:srgbClr val="00B0F0"/>
                </a:solidFill>
              </a:rPr>
              <a:t>numpy</a:t>
            </a:r>
            <a:r>
              <a:rPr lang="es-MX" i="1" dirty="0">
                <a:solidFill>
                  <a:srgbClr val="00B0F0"/>
                </a:solidFill>
              </a:rPr>
              <a:t>. </a:t>
            </a:r>
          </a:p>
          <a:p>
            <a:r>
              <a:rPr lang="es-MX" i="1" dirty="0">
                <a:solidFill>
                  <a:srgbClr val="00B0F0"/>
                </a:solidFill>
              </a:rPr>
              <a:t>Las matrices son un ejemplo de arreglos de </a:t>
            </a:r>
            <a:r>
              <a:rPr lang="es-MX" i="1" dirty="0" err="1">
                <a:solidFill>
                  <a:srgbClr val="00B0F0"/>
                </a:solidFill>
              </a:rPr>
              <a:t>numpy</a:t>
            </a:r>
            <a:r>
              <a:rPr lang="es-MX" i="1" dirty="0">
                <a:solidFill>
                  <a:srgbClr val="00B0F0"/>
                </a:solidFill>
              </a:rPr>
              <a:t>.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4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61AE6-3790-42E9-8ED4-E0CFC0F82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8" y="222254"/>
            <a:ext cx="10515600" cy="1325559"/>
          </a:xfrm>
        </p:spPr>
        <p:txBody>
          <a:bodyPr>
            <a:normAutofit/>
          </a:bodyPr>
          <a:lstStyle/>
          <a:p>
            <a:r>
              <a:rPr lang="es-MX" sz="6000" dirty="0">
                <a:latin typeface="Oswald" panose="02000503000000000000" pitchFamily="2" charset="0"/>
              </a:rPr>
              <a:t>Open CV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1F3CD-6FE1-4AB3-9487-7189970E9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00" y="2455863"/>
            <a:ext cx="11536800" cy="3639364"/>
          </a:xfrm>
        </p:spPr>
        <p:txBody>
          <a:bodyPr>
            <a:normAutofit/>
          </a:bodyPr>
          <a:lstStyle/>
          <a:p>
            <a:r>
              <a:rPr lang="es-MX" dirty="0"/>
              <a:t>Librería de software libre  desarrollada por Intel, mantenido en la actualidad por la empresa de robótica </a:t>
            </a:r>
            <a:r>
              <a:rPr lang="es-MX" dirty="0" err="1"/>
              <a:t>Willow</a:t>
            </a:r>
            <a:r>
              <a:rPr lang="es-MX" dirty="0"/>
              <a:t> </a:t>
            </a:r>
            <a:r>
              <a:rPr lang="es-MX" dirty="0" err="1"/>
              <a:t>Garage</a:t>
            </a:r>
            <a:r>
              <a:rPr lang="es-MX" dirty="0"/>
              <a:t> </a:t>
            </a:r>
          </a:p>
          <a:p>
            <a:r>
              <a:rPr lang="es-MX" dirty="0" err="1"/>
              <a:t>OpenCv</a:t>
            </a:r>
            <a:r>
              <a:rPr lang="es-MX" dirty="0"/>
              <a:t> es multiplataforma ya que tiene versiones para diferentes sistemas operativos.</a:t>
            </a:r>
          </a:p>
          <a:p>
            <a:r>
              <a:rPr lang="es-MX" dirty="0"/>
              <a:t>Corre en C++, C, </a:t>
            </a:r>
            <a:r>
              <a:rPr lang="es-MX" dirty="0" err="1"/>
              <a:t>Phyton</a:t>
            </a:r>
            <a:r>
              <a:rPr lang="es-MX" dirty="0"/>
              <a:t> y  Java.</a:t>
            </a:r>
          </a:p>
          <a:p>
            <a:r>
              <a:rPr lang="es-MX" dirty="0"/>
              <a:t>Cuenta con más de 500 funciones integradas</a:t>
            </a:r>
          </a:p>
          <a:p>
            <a:r>
              <a:rPr lang="es-MX" dirty="0"/>
              <a:t>Su primera versión estable fue liberada en 2006.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550B0F-C1CA-4ABA-A2E5-57ADC6D1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8</a:t>
            </a:fld>
            <a:endParaRPr lang="es-MX"/>
          </a:p>
        </p:txBody>
      </p:sp>
      <p:pic>
        <p:nvPicPr>
          <p:cNvPr id="2052" name="Picture 4" descr="PythonOpenCV Basic Projects: TUT11: Let's draw the OpenCV logo">
            <a:extLst>
              <a:ext uri="{FF2B5EF4-FFF2-40B4-BE49-F238E27FC236}">
                <a16:creationId xmlns:a16="http://schemas.microsoft.com/office/drawing/2014/main" id="{43459BC5-5349-4533-BEF2-6C7E4A60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00" y="331769"/>
            <a:ext cx="1447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15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67AC7C2-DDB9-48DF-9EEF-ACC8D0A1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96" y="4312921"/>
            <a:ext cx="5604533" cy="22418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41877D-83D1-4909-9208-39D0EF5E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3" y="136525"/>
            <a:ext cx="10515600" cy="1325559"/>
          </a:xfrm>
        </p:spPr>
        <p:txBody>
          <a:bodyPr/>
          <a:lstStyle/>
          <a:p>
            <a:r>
              <a:rPr lang="es-MX" dirty="0">
                <a:solidFill>
                  <a:srgbClr val="67FF67"/>
                </a:solidFill>
                <a:latin typeface="Oswald" panose="02000503000000000000" pitchFamily="2" charset="0"/>
              </a:rPr>
              <a:t>Abrir un archivo: "Hola mundo“ (El oficial)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4FCD55-3BD9-4140-81D7-73E8469E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037670-0738-414A-9D9A-0F532854B3C3}" type="slidenum">
              <a:rPr lang="es-MX" smtClean="0"/>
              <a:pPr/>
              <a:t>9</a:t>
            </a:fld>
            <a:endParaRPr lang="es-MX"/>
          </a:p>
        </p:txBody>
      </p:sp>
      <p:sp>
        <p:nvSpPr>
          <p:cNvPr id="5" name="Shape 260">
            <a:extLst>
              <a:ext uri="{FF2B5EF4-FFF2-40B4-BE49-F238E27FC236}">
                <a16:creationId xmlns:a16="http://schemas.microsoft.com/office/drawing/2014/main" id="{EE487D56-80E9-4DE3-9C91-697EFE33D5FC}"/>
              </a:ext>
            </a:extLst>
          </p:cNvPr>
          <p:cNvSpPr txBox="1"/>
          <p:nvPr/>
        </p:nvSpPr>
        <p:spPr>
          <a:xfrm>
            <a:off x="903515" y="1362268"/>
            <a:ext cx="10946363" cy="2571557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2800" b="1" dirty="0">
                <a:solidFill>
                  <a:srgbClr val="00B0F0"/>
                </a:solidFill>
                <a:latin typeface="Courier"/>
                <a:ea typeface="Courier"/>
                <a:cs typeface="Courier"/>
                <a:sym typeface="Courier New"/>
              </a:rPr>
              <a:t>import cv2 as cv</a:t>
            </a:r>
          </a:p>
          <a:p>
            <a:pPr>
              <a:buClr>
                <a:schemeClr val="lt1"/>
              </a:buClr>
              <a:buSzPct val="25000"/>
            </a:pP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 =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cv.imread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('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figuras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/paisaje.jpg')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cv.imshow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("Imagen de 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paisaje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",</a:t>
            </a:r>
            <a:r>
              <a:rPr lang="en-US" sz="2800" dirty="0" err="1">
                <a:solidFill>
                  <a:srgbClr val="67FF67"/>
                </a:solidFill>
                <a:latin typeface="Courier"/>
                <a:ea typeface="Courier"/>
                <a:cs typeface="Courier"/>
                <a:sym typeface="Courier New"/>
              </a:rPr>
              <a:t>img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cv.waitKey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cv.destroyAllWindows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ea typeface="Courier"/>
                <a:cs typeface="Courier"/>
                <a:sym typeface="Courier New"/>
              </a:rPr>
              <a:t>()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1DEB6A-2FD6-438E-A6B4-0E5EC0F30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9405" y="3086100"/>
            <a:ext cx="3172268" cy="8960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B64602-9B6D-4009-8F74-26C98BCDFD03}"/>
              </a:ext>
            </a:extLst>
          </p:cNvPr>
          <p:cNvSpPr txBox="1"/>
          <p:nvPr/>
        </p:nvSpPr>
        <p:spPr>
          <a:xfrm>
            <a:off x="903515" y="4598056"/>
            <a:ext cx="4657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>
                <a:solidFill>
                  <a:srgbClr val="FFFF00"/>
                </a:solidFill>
              </a:rPr>
              <a:t>Tener cuidado porque abre una ventana emergente y el </a:t>
            </a:r>
            <a:r>
              <a:rPr lang="es-MX" sz="2000" i="1" dirty="0" err="1">
                <a:solidFill>
                  <a:srgbClr val="FFFF00"/>
                </a:solidFill>
              </a:rPr>
              <a:t>kernel</a:t>
            </a:r>
            <a:r>
              <a:rPr lang="es-MX" sz="2000" i="1" dirty="0">
                <a:solidFill>
                  <a:srgbClr val="FFFF00"/>
                </a:solidFill>
              </a:rPr>
              <a:t> queda en estado de espera “[*]” hasta que se cierre la imagen.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CC5324-8585-48CB-83B0-ED538F3B6675}"/>
              </a:ext>
            </a:extLst>
          </p:cNvPr>
          <p:cNvSpPr/>
          <p:nvPr/>
        </p:nvSpPr>
        <p:spPr>
          <a:xfrm>
            <a:off x="11511080" y="4213058"/>
            <a:ext cx="338798" cy="3849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0E4BB2C-7E38-4A98-AFB5-03A4D0702AC6}"/>
              </a:ext>
            </a:extLst>
          </p:cNvPr>
          <p:cNvSpPr/>
          <p:nvPr/>
        </p:nvSpPr>
        <p:spPr>
          <a:xfrm>
            <a:off x="10063279" y="3534130"/>
            <a:ext cx="595195" cy="5822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0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lases">
      <a:majorFont>
        <a:latin typeface="Oswa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26171</TotalTime>
  <Words>1384</Words>
  <Application>Microsoft Office PowerPoint</Application>
  <PresentationFormat>Panorámica</PresentationFormat>
  <Paragraphs>211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Arial</vt:lpstr>
      <vt:lpstr>Bebas Neue</vt:lpstr>
      <vt:lpstr>Calibri</vt:lpstr>
      <vt:lpstr>Calibri Light</vt:lpstr>
      <vt:lpstr>Courier</vt:lpstr>
      <vt:lpstr>Montserrat</vt:lpstr>
      <vt:lpstr>Oswald</vt:lpstr>
      <vt:lpstr>Office Theme</vt:lpstr>
      <vt:lpstr>Presentación de PowerPoint</vt:lpstr>
      <vt:lpstr>Presentación de PowerPoint</vt:lpstr>
      <vt:lpstr>¿Qué entienden por visión por computadora?  </vt:lpstr>
      <vt:lpstr>Visión por computadora  </vt:lpstr>
      <vt:lpstr>Canales de colores RGB</vt:lpstr>
      <vt:lpstr>Presentación de PowerPoint</vt:lpstr>
      <vt:lpstr>Imagen digital</vt:lpstr>
      <vt:lpstr>Open CV</vt:lpstr>
      <vt:lpstr>Abrir un archivo: "Hola mundo“ (El oficial)</vt:lpstr>
      <vt:lpstr>Abrir un archivo: "Hola mundo“ (Recomendado para openCV en Jupyter)</vt:lpstr>
      <vt:lpstr>shape: propiedades básicas</vt:lpstr>
      <vt:lpstr>Escala de grises</vt:lpstr>
      <vt:lpstr>Conversión a escala de grises en openCV</vt:lpstr>
      <vt:lpstr>Grid y barra de escala de grises</vt:lpstr>
      <vt:lpstr>Dimensiones de una imagen en escala de grises</vt:lpstr>
      <vt:lpstr>Sistema de coordenadas</vt:lpstr>
      <vt:lpstr>Cambiar el color a un pixel</vt:lpstr>
      <vt:lpstr>Cambiando zonas a negro y blanco</vt:lpstr>
      <vt:lpstr>Cortando una parte de la imagen</vt:lpstr>
      <vt:lpstr>Cortando una parte de la imagen</vt:lpstr>
      <vt:lpstr>Filtros</vt:lpstr>
      <vt:lpstr>Filtro medio</vt:lpstr>
      <vt:lpstr>Presentación de PowerPoint</vt:lpstr>
      <vt:lpstr>Presentación de PowerPoint</vt:lpstr>
      <vt:lpstr>Filtro mediana</vt:lpstr>
      <vt:lpstr>Presentación de PowerPoint</vt:lpstr>
      <vt:lpstr>Filtro Gauss</vt:lpstr>
      <vt:lpstr>Presentación de PowerPoint</vt:lpstr>
      <vt:lpstr>Diferentes filtros</vt:lpstr>
      <vt:lpstr>Aplicación del filtro de mediana para quitar el ruido de puntos blancos</vt:lpstr>
      <vt:lpstr>Thresholding </vt:lpstr>
      <vt:lpstr>T=50</vt:lpstr>
      <vt:lpstr>T=160</vt:lpstr>
      <vt:lpstr>T=200</vt:lpstr>
      <vt:lpstr>Resize o cambio de tamaño</vt:lpstr>
      <vt:lpstr>Todo el proceso </vt:lpstr>
      <vt:lpstr>Presentación de PowerPoint</vt:lpstr>
      <vt:lpstr>Aumentar la intensidad</vt:lpstr>
      <vt:lpstr>Disminuir la intensidad</vt:lpstr>
      <vt:lpstr>Alta y baja intensidad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Enrique Camacho Perez</dc:creator>
  <cp:lastModifiedBy>Enrique Camacho Perez</cp:lastModifiedBy>
  <cp:revision>367</cp:revision>
  <dcterms:created xsi:type="dcterms:W3CDTF">2019-02-18T01:00:07Z</dcterms:created>
  <dcterms:modified xsi:type="dcterms:W3CDTF">2023-08-24T12:23:24Z</dcterms:modified>
</cp:coreProperties>
</file>